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0"/>
  </p:notesMasterIdLst>
  <p:handoutMasterIdLst>
    <p:handoutMasterId r:id="rId21"/>
  </p:handoutMasterIdLst>
  <p:sldIdLst>
    <p:sldId id="294" r:id="rId2"/>
    <p:sldId id="293" r:id="rId3"/>
    <p:sldId id="257" r:id="rId4"/>
    <p:sldId id="258" r:id="rId5"/>
    <p:sldId id="304" r:id="rId6"/>
    <p:sldId id="305" r:id="rId7"/>
    <p:sldId id="296" r:id="rId8"/>
    <p:sldId id="302" r:id="rId9"/>
    <p:sldId id="297" r:id="rId10"/>
    <p:sldId id="298" r:id="rId11"/>
    <p:sldId id="299" r:id="rId12"/>
    <p:sldId id="300" r:id="rId13"/>
    <p:sldId id="301" r:id="rId14"/>
    <p:sldId id="262" r:id="rId15"/>
    <p:sldId id="263" r:id="rId16"/>
    <p:sldId id="264" r:id="rId17"/>
    <p:sldId id="271" r:id="rId18"/>
    <p:sldId id="303" r:id="rId19"/>
  </p:sldIdLst>
  <p:sldSz cx="9144000" cy="5143500" type="screen16x9"/>
  <p:notesSz cx="6858000" cy="9144000"/>
  <p:embeddedFontLst>
    <p:embeddedFont>
      <p:font typeface="Bree Serif" panose="020B0604020202020204" charset="0"/>
      <p:regular r:id="rId22"/>
    </p:embeddedFont>
    <p:embeddedFont>
      <p:font typeface="Comic Sans MS" panose="030F0702030302020204" pitchFamily="66"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Roboto Black" panose="02000000000000000000" pitchFamily="2" charset="0"/>
      <p:bold r:id="rId31"/>
      <p:boldItalic r:id="rId32"/>
    </p:embeddedFont>
    <p:embeddedFont>
      <p:font typeface="Roboto Light" panose="02000000000000000000" pitchFamily="2" charset="0"/>
      <p:regular r:id="rId33"/>
      <p:bold r:id="rId34"/>
      <p:italic r:id="rId35"/>
      <p:boldItalic r:id="rId36"/>
    </p:embeddedFont>
    <p:embeddedFont>
      <p:font typeface="Roboto Medium" panose="02000000000000000000" pitchFamily="2" charset="0"/>
      <p:regular r:id="rId37"/>
      <p:italic r:id="rId38"/>
    </p:embeddedFont>
    <p:embeddedFont>
      <p:font typeface="Roboto Mono Regular"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A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94632" autoAdjust="0"/>
  </p:normalViewPr>
  <p:slideViewPr>
    <p:cSldViewPr snapToGrid="0">
      <p:cViewPr varScale="1">
        <p:scale>
          <a:sx n="108" d="100"/>
          <a:sy n="108" d="100"/>
        </p:scale>
        <p:origin x="854" y="77"/>
      </p:cViewPr>
      <p:guideLst/>
    </p:cSldViewPr>
  </p:slideViewPr>
  <p:outlineViewPr>
    <p:cViewPr>
      <p:scale>
        <a:sx n="33" d="100"/>
        <a:sy n="33" d="100"/>
      </p:scale>
      <p:origin x="0" y="-3691"/>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627DD9-D0D1-457C-BB44-A9F48AA570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FCB190-EEF1-45C8-8037-2C88B0C431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4731BD-B0B2-4204-8CD4-1DCE0B9A1637}" type="datetimeFigureOut">
              <a:rPr lang="en-US" smtClean="0"/>
              <a:t>5/2/2021</a:t>
            </a:fld>
            <a:endParaRPr lang="en-US"/>
          </a:p>
        </p:txBody>
      </p:sp>
      <p:sp>
        <p:nvSpPr>
          <p:cNvPr id="4" name="Footer Placeholder 3">
            <a:extLst>
              <a:ext uri="{FF2B5EF4-FFF2-40B4-BE49-F238E27FC236}">
                <a16:creationId xmlns:a16="http://schemas.microsoft.com/office/drawing/2014/main" id="{628F29B3-1C5F-4AD7-8D40-53AF197368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19C7AC-05AF-458D-BF57-7AA3EB141C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869032-9E04-47E7-B63C-5817DD86F56C}" type="slidenum">
              <a:rPr lang="en-US" smtClean="0"/>
              <a:t>‹#›</a:t>
            </a:fld>
            <a:endParaRPr lang="en-US"/>
          </a:p>
        </p:txBody>
      </p:sp>
    </p:spTree>
    <p:extLst>
      <p:ext uri="{BB962C8B-B14F-4D97-AF65-F5344CB8AC3E}">
        <p14:creationId xmlns:p14="http://schemas.microsoft.com/office/powerpoint/2010/main" val="1157503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13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680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416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Learning new technology is also our motivation behind this project</a:t>
            </a:r>
            <a:endParaRPr dirty="0"/>
          </a:p>
        </p:txBody>
      </p:sp>
    </p:spTree>
    <p:extLst>
      <p:ext uri="{BB962C8B-B14F-4D97-AF65-F5344CB8AC3E}">
        <p14:creationId xmlns:p14="http://schemas.microsoft.com/office/powerpoint/2010/main" val="4120270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011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95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52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407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646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08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ITLE_1_1_1">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ITLE_1_1_1_1">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 INFOGRAPHY">
  <p:cSld name="TITLE_1_1_2">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IMAGE">
  <p:cSld name="TITLE_1_1_2_1">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63"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4701A-D59F-4976-985F-6E0C065FA420}"/>
              </a:ext>
            </a:extLst>
          </p:cNvPr>
          <p:cNvPicPr>
            <a:picLocks noChangeAspect="1"/>
          </p:cNvPicPr>
          <p:nvPr/>
        </p:nvPicPr>
        <p:blipFill>
          <a:blip r:embed="rId2"/>
          <a:srcRect/>
          <a:stretch/>
        </p:blipFill>
        <p:spPr>
          <a:xfrm>
            <a:off x="216" y="0"/>
            <a:ext cx="9143569" cy="5143500"/>
          </a:xfrm>
          <a:prstGeom prst="rect">
            <a:avLst/>
          </a:prstGeom>
        </p:spPr>
      </p:pic>
      <p:sp>
        <p:nvSpPr>
          <p:cNvPr id="4" name="TextBox 3">
            <a:extLst>
              <a:ext uri="{FF2B5EF4-FFF2-40B4-BE49-F238E27FC236}">
                <a16:creationId xmlns:a16="http://schemas.microsoft.com/office/drawing/2014/main" id="{AF13F638-4101-4D06-A56F-902DB10C16FA}"/>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10138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60" y="2764331"/>
            <a:ext cx="5188690"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Provost can easily send mail to every student using this web application or he can write an announcement using this web application.</a:t>
            </a:r>
          </a:p>
        </p:txBody>
      </p:sp>
      <p:sp>
        <p:nvSpPr>
          <p:cNvPr id="275" name="Google Shape;275;p23"/>
          <p:cNvSpPr txBox="1">
            <a:spLocks noGrp="1"/>
          </p:cNvSpPr>
          <p:nvPr>
            <p:ph type="ctrTitle"/>
          </p:nvPr>
        </p:nvSpPr>
        <p:spPr>
          <a:xfrm>
            <a:off x="4265360" y="1965150"/>
            <a:ext cx="456694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accent1"/>
                </a:solidFill>
              </a:rPr>
              <a:t>Mail/ Announcement Sending</a:t>
            </a:r>
            <a:endParaRPr sz="25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15;p45">
            <a:extLst>
              <a:ext uri="{FF2B5EF4-FFF2-40B4-BE49-F238E27FC236}">
                <a16:creationId xmlns:a16="http://schemas.microsoft.com/office/drawing/2014/main" id="{7325F433-6D45-416A-8651-4BAE00F2AE47}"/>
              </a:ext>
            </a:extLst>
          </p:cNvPr>
          <p:cNvSpPr/>
          <p:nvPr/>
        </p:nvSpPr>
        <p:spPr>
          <a:xfrm>
            <a:off x="311700" y="2571750"/>
            <a:ext cx="1857342" cy="1206549"/>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 name="TextBox 7">
            <a:extLst>
              <a:ext uri="{FF2B5EF4-FFF2-40B4-BE49-F238E27FC236}">
                <a16:creationId xmlns:a16="http://schemas.microsoft.com/office/drawing/2014/main" id="{2DCCF287-1014-4D46-8034-77C78C19AACA}"/>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10</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583499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60" y="2764331"/>
            <a:ext cx="5295014"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If a student needs anything, he can let the authorities know through this web application.</a:t>
            </a:r>
          </a:p>
        </p:txBody>
      </p:sp>
      <p:sp>
        <p:nvSpPr>
          <p:cNvPr id="275" name="Google Shape;275;p23"/>
          <p:cNvSpPr txBox="1">
            <a:spLocks noGrp="1"/>
          </p:cNvSpPr>
          <p:nvPr>
            <p:ph type="ctrTitle"/>
          </p:nvPr>
        </p:nvSpPr>
        <p:spPr>
          <a:xfrm>
            <a:off x="4265360" y="1965150"/>
            <a:ext cx="45669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dirty="0">
                <a:solidFill>
                  <a:schemeClr val="accent1"/>
                </a:solidFill>
              </a:rPr>
              <a:t>Resource Request</a:t>
            </a:r>
            <a:endParaRPr sz="25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903;p45">
            <a:extLst>
              <a:ext uri="{FF2B5EF4-FFF2-40B4-BE49-F238E27FC236}">
                <a16:creationId xmlns:a16="http://schemas.microsoft.com/office/drawing/2014/main" id="{255B1C57-01CB-410E-97A5-12E15F4286F3}"/>
              </a:ext>
            </a:extLst>
          </p:cNvPr>
          <p:cNvGrpSpPr/>
          <p:nvPr/>
        </p:nvGrpSpPr>
        <p:grpSpPr>
          <a:xfrm>
            <a:off x="509524" y="2268279"/>
            <a:ext cx="1567369" cy="1175757"/>
            <a:chOff x="5049750" y="832600"/>
            <a:chExt cx="505100" cy="483100"/>
          </a:xfrm>
          <a:solidFill>
            <a:schemeClr val="accent1"/>
          </a:solidFill>
        </p:grpSpPr>
        <p:sp>
          <p:nvSpPr>
            <p:cNvPr id="9" name="Google Shape;4904;p45">
              <a:extLst>
                <a:ext uri="{FF2B5EF4-FFF2-40B4-BE49-F238E27FC236}">
                  <a16:creationId xmlns:a16="http://schemas.microsoft.com/office/drawing/2014/main" id="{D87D7A1C-B7B6-47B0-8E5A-8AC7BCB0798F}"/>
                </a:ext>
              </a:extLst>
            </p:cNvPr>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905;p45">
              <a:extLst>
                <a:ext uri="{FF2B5EF4-FFF2-40B4-BE49-F238E27FC236}">
                  <a16:creationId xmlns:a16="http://schemas.microsoft.com/office/drawing/2014/main" id="{D7719A6B-470F-4D82-9D96-26BE7D8364DB}"/>
                </a:ext>
              </a:extLst>
            </p:cNvPr>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TextBox 10">
            <a:extLst>
              <a:ext uri="{FF2B5EF4-FFF2-40B4-BE49-F238E27FC236}">
                <a16:creationId xmlns:a16="http://schemas.microsoft.com/office/drawing/2014/main" id="{A54CE057-250C-486E-8F5F-5A1616A83B83}"/>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11</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03001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60" y="2764331"/>
            <a:ext cx="5295014"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Sometimes there might be an occasion where the students need to interact with the other students. That's why there will be an option for a student to send an announcement to the other students.</a:t>
            </a:r>
          </a:p>
        </p:txBody>
      </p:sp>
      <p:sp>
        <p:nvSpPr>
          <p:cNvPr id="275" name="Google Shape;275;p23"/>
          <p:cNvSpPr txBox="1">
            <a:spLocks noGrp="1"/>
          </p:cNvSpPr>
          <p:nvPr>
            <p:ph type="ctrTitle"/>
          </p:nvPr>
        </p:nvSpPr>
        <p:spPr>
          <a:xfrm>
            <a:off x="4265360" y="1965150"/>
            <a:ext cx="45669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dirty="0">
                <a:solidFill>
                  <a:schemeClr val="accent1"/>
                </a:solidFill>
              </a:rPr>
              <a:t>Student Announcement</a:t>
            </a:r>
            <a:endParaRPr sz="25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99;p55">
            <a:extLst>
              <a:ext uri="{FF2B5EF4-FFF2-40B4-BE49-F238E27FC236}">
                <a16:creationId xmlns:a16="http://schemas.microsoft.com/office/drawing/2014/main" id="{A035EDFA-C6A9-4768-BB8F-AF136F24F5A2}"/>
              </a:ext>
            </a:extLst>
          </p:cNvPr>
          <p:cNvSpPr/>
          <p:nvPr/>
        </p:nvSpPr>
        <p:spPr>
          <a:xfrm>
            <a:off x="460556" y="2567674"/>
            <a:ext cx="2062904" cy="1616278"/>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Box 7">
            <a:extLst>
              <a:ext uri="{FF2B5EF4-FFF2-40B4-BE49-F238E27FC236}">
                <a16:creationId xmlns:a16="http://schemas.microsoft.com/office/drawing/2014/main" id="{D2396614-5365-407F-AAD8-A0A0074146E2}"/>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12</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99276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60" y="2764331"/>
            <a:ext cx="5295014"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If a student won’t stay in the hall for the next day(s), he can easily tick himself absent in the system which will make sure that no meal will be prepared for him on that day.</a:t>
            </a:r>
          </a:p>
        </p:txBody>
      </p:sp>
      <p:sp>
        <p:nvSpPr>
          <p:cNvPr id="275" name="Google Shape;275;p23"/>
          <p:cNvSpPr txBox="1">
            <a:spLocks noGrp="1"/>
          </p:cNvSpPr>
          <p:nvPr>
            <p:ph type="ctrTitle"/>
          </p:nvPr>
        </p:nvSpPr>
        <p:spPr>
          <a:xfrm>
            <a:off x="4265360" y="1965150"/>
            <a:ext cx="45669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dirty="0">
                <a:solidFill>
                  <a:schemeClr val="accent1"/>
                </a:solidFill>
              </a:rPr>
              <a:t>Meal Cancellation</a:t>
            </a:r>
            <a:endParaRPr sz="25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88;p45">
            <a:extLst>
              <a:ext uri="{FF2B5EF4-FFF2-40B4-BE49-F238E27FC236}">
                <a16:creationId xmlns:a16="http://schemas.microsoft.com/office/drawing/2014/main" id="{13712573-354C-44AC-9382-86A1372B74A0}"/>
              </a:ext>
            </a:extLst>
          </p:cNvPr>
          <p:cNvSpPr/>
          <p:nvPr/>
        </p:nvSpPr>
        <p:spPr>
          <a:xfrm>
            <a:off x="311700" y="2622697"/>
            <a:ext cx="1602160" cy="1366313"/>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accent1"/>
          </a:solid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TextBox 7">
            <a:extLst>
              <a:ext uri="{FF2B5EF4-FFF2-40B4-BE49-F238E27FC236}">
                <a16:creationId xmlns:a16="http://schemas.microsoft.com/office/drawing/2014/main" id="{816CADD9-A7C8-4DFA-BA36-6C9AF727141B}"/>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13</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28390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7" name="Google Shape;397;p26"/>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8" name="Google Shape;398;p26"/>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9" name="Google Shape;399;p26"/>
          <p:cNvSpPr txBox="1">
            <a:spLocks noGrp="1"/>
          </p:cNvSpPr>
          <p:nvPr>
            <p:ph type="ctrTitle" idx="4"/>
          </p:nvPr>
        </p:nvSpPr>
        <p:spPr>
          <a:xfrm>
            <a:off x="255923" y="674101"/>
            <a:ext cx="3084577" cy="5661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FRONT END</a:t>
            </a:r>
            <a:endParaRPr dirty="0">
              <a:solidFill>
                <a:srgbClr val="FFFFFF"/>
              </a:solidFill>
            </a:endParaRPr>
          </a:p>
        </p:txBody>
      </p:sp>
      <p:sp>
        <p:nvSpPr>
          <p:cNvPr id="400" name="Google Shape;400;p26"/>
          <p:cNvSpPr txBox="1">
            <a:spLocks noGrp="1"/>
          </p:cNvSpPr>
          <p:nvPr>
            <p:ph type="ctrTitle"/>
          </p:nvPr>
        </p:nvSpPr>
        <p:spPr>
          <a:xfrm>
            <a:off x="1557931" y="1994550"/>
            <a:ext cx="2076000" cy="2895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HTML</a:t>
            </a:r>
            <a:endParaRPr dirty="0">
              <a:solidFill>
                <a:schemeClr val="dk1"/>
              </a:solidFill>
            </a:endParaRPr>
          </a:p>
        </p:txBody>
      </p:sp>
      <p:sp>
        <p:nvSpPr>
          <p:cNvPr id="401" name="Google Shape;401;p26"/>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Bootstrap</a:t>
            </a:r>
            <a:endParaRPr dirty="0">
              <a:solidFill>
                <a:schemeClr val="dk1"/>
              </a:solidFill>
            </a:endParaRPr>
          </a:p>
        </p:txBody>
      </p:sp>
      <p:sp>
        <p:nvSpPr>
          <p:cNvPr id="402" name="Google Shape;402;p26"/>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CSS</a:t>
            </a:r>
            <a:endParaRPr dirty="0">
              <a:solidFill>
                <a:schemeClr val="dk1"/>
              </a:solidFill>
            </a:endParaRPr>
          </a:p>
        </p:txBody>
      </p:sp>
      <p:cxnSp>
        <p:nvCxnSpPr>
          <p:cNvPr id="403" name="Google Shape;403;p26"/>
          <p:cNvCxnSpPr/>
          <p:nvPr/>
        </p:nvCxnSpPr>
        <p:spPr>
          <a:xfrm>
            <a:off x="0" y="1197575"/>
            <a:ext cx="3340500" cy="0"/>
          </a:xfrm>
          <a:prstGeom prst="straightConnector1">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406" name="Google Shape;406;p26"/>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7" name="Google Shape;407;p26"/>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5" name="Google Shape;405;p26"/>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5" name="Google Shape;415;p26"/>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17" name="Google Shape;417;p26"/>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8" name="Google Shape;418;p26"/>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3" name="Google Shape;423;p26"/>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4" name="Google Shape;424;p26"/>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1" name="Google Shape;431;p26"/>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2" name="Google Shape;432;p26"/>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D6718EC-6402-46BE-93A7-2523F70C0C94}"/>
              </a:ext>
            </a:extLst>
          </p:cNvPr>
          <p:cNvSpPr txBox="1"/>
          <p:nvPr/>
        </p:nvSpPr>
        <p:spPr>
          <a:xfrm>
            <a:off x="3281898" y="81706"/>
            <a:ext cx="3297892" cy="584775"/>
          </a:xfrm>
          <a:prstGeom prst="rect">
            <a:avLst/>
          </a:prstGeom>
          <a:noFill/>
        </p:spPr>
        <p:txBody>
          <a:bodyPr wrap="square" rtlCol="0">
            <a:spAutoFit/>
          </a:bodyPr>
          <a:lstStyle/>
          <a:p>
            <a:pPr algn="ctr"/>
            <a:r>
              <a:rPr lang="en-US" sz="3200" b="1" dirty="0">
                <a:solidFill>
                  <a:schemeClr val="accent1"/>
                </a:solidFill>
                <a:latin typeface="Roboto Black" panose="02000000000000000000" pitchFamily="2" charset="0"/>
                <a:ea typeface="Roboto Black" panose="02000000000000000000" pitchFamily="2" charset="0"/>
              </a:rPr>
              <a:t>TECHNOLOGY</a:t>
            </a:r>
          </a:p>
        </p:txBody>
      </p:sp>
      <p:sp>
        <p:nvSpPr>
          <p:cNvPr id="45" name="Google Shape;396;p26">
            <a:extLst>
              <a:ext uri="{FF2B5EF4-FFF2-40B4-BE49-F238E27FC236}">
                <a16:creationId xmlns:a16="http://schemas.microsoft.com/office/drawing/2014/main" id="{65D30926-DC50-4E87-A80B-D96E3071B75D}"/>
              </a:ext>
            </a:extLst>
          </p:cNvPr>
          <p:cNvSpPr/>
          <p:nvPr/>
        </p:nvSpPr>
        <p:spPr>
          <a:xfrm>
            <a:off x="1310552" y="396172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 name="Google Shape;401;p26">
            <a:extLst>
              <a:ext uri="{FF2B5EF4-FFF2-40B4-BE49-F238E27FC236}">
                <a16:creationId xmlns:a16="http://schemas.microsoft.com/office/drawing/2014/main" id="{3A492BE2-0FD9-45E7-9308-0F78E55FEAD2}"/>
              </a:ext>
            </a:extLst>
          </p:cNvPr>
          <p:cNvSpPr txBox="1">
            <a:spLocks/>
          </p:cNvSpPr>
          <p:nvPr/>
        </p:nvSpPr>
        <p:spPr>
          <a:xfrm>
            <a:off x="1532258" y="4147426"/>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US" dirty="0">
                <a:solidFill>
                  <a:schemeClr val="dk1"/>
                </a:solidFill>
              </a:rPr>
              <a:t>Javascript</a:t>
            </a:r>
          </a:p>
        </p:txBody>
      </p:sp>
      <p:sp>
        <p:nvSpPr>
          <p:cNvPr id="47" name="Google Shape;407;p26">
            <a:extLst>
              <a:ext uri="{FF2B5EF4-FFF2-40B4-BE49-F238E27FC236}">
                <a16:creationId xmlns:a16="http://schemas.microsoft.com/office/drawing/2014/main" id="{2CFBA26D-81FF-4865-BE0B-6D7911781014}"/>
              </a:ext>
            </a:extLst>
          </p:cNvPr>
          <p:cNvSpPr/>
          <p:nvPr/>
        </p:nvSpPr>
        <p:spPr>
          <a:xfrm>
            <a:off x="794252" y="394027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grpSp>
        <p:nvGrpSpPr>
          <p:cNvPr id="53" name="Group 52">
            <a:extLst>
              <a:ext uri="{FF2B5EF4-FFF2-40B4-BE49-F238E27FC236}">
                <a16:creationId xmlns:a16="http://schemas.microsoft.com/office/drawing/2014/main" id="{F89818D6-050C-4198-BD0F-90F687894BEC}"/>
              </a:ext>
            </a:extLst>
          </p:cNvPr>
          <p:cNvGrpSpPr/>
          <p:nvPr/>
        </p:nvGrpSpPr>
        <p:grpSpPr>
          <a:xfrm>
            <a:off x="801472" y="1861680"/>
            <a:ext cx="423900" cy="423900"/>
            <a:chOff x="819925" y="2582088"/>
            <a:chExt cx="423900" cy="423900"/>
          </a:xfrm>
        </p:grpSpPr>
        <p:sp>
          <p:nvSpPr>
            <p:cNvPr id="54" name="Google Shape;405;p26">
              <a:extLst>
                <a:ext uri="{FF2B5EF4-FFF2-40B4-BE49-F238E27FC236}">
                  <a16:creationId xmlns:a16="http://schemas.microsoft.com/office/drawing/2014/main" id="{0889E320-AE6F-47AF-939B-BED919877B43}"/>
                </a:ext>
              </a:extLst>
            </p:cNvPr>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55" name="Google Shape;408;p26">
              <a:extLst>
                <a:ext uri="{FF2B5EF4-FFF2-40B4-BE49-F238E27FC236}">
                  <a16:creationId xmlns:a16="http://schemas.microsoft.com/office/drawing/2014/main" id="{9B8D439C-7BD9-4B7D-B28A-07481EEFEEC9}"/>
                </a:ext>
              </a:extLst>
            </p:cNvPr>
            <p:cNvGrpSpPr/>
            <p:nvPr/>
          </p:nvGrpSpPr>
          <p:grpSpPr>
            <a:xfrm rot="10800000" flipH="1">
              <a:off x="880550" y="2712182"/>
              <a:ext cx="302125" cy="163726"/>
              <a:chOff x="1319675" y="779200"/>
              <a:chExt cx="2343875" cy="1270175"/>
            </a:xfrm>
          </p:grpSpPr>
          <p:sp>
            <p:nvSpPr>
              <p:cNvPr id="56" name="Google Shape;409;p26">
                <a:extLst>
                  <a:ext uri="{FF2B5EF4-FFF2-40B4-BE49-F238E27FC236}">
                    <a16:creationId xmlns:a16="http://schemas.microsoft.com/office/drawing/2014/main" id="{B2B55B3F-1372-426B-8948-1B3B8A6D59C1}"/>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 name="Google Shape;410;p26">
                <a:extLst>
                  <a:ext uri="{FF2B5EF4-FFF2-40B4-BE49-F238E27FC236}">
                    <a16:creationId xmlns:a16="http://schemas.microsoft.com/office/drawing/2014/main" id="{19E74CAD-11C1-4581-9B9D-41F6041D6B19}"/>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 name="Google Shape;411;p26">
                <a:extLst>
                  <a:ext uri="{FF2B5EF4-FFF2-40B4-BE49-F238E27FC236}">
                    <a16:creationId xmlns:a16="http://schemas.microsoft.com/office/drawing/2014/main" id="{C74624DB-3247-4611-A46B-E1662CFD36BE}"/>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83" name="Google Shape;9215;p55">
            <a:extLst>
              <a:ext uri="{FF2B5EF4-FFF2-40B4-BE49-F238E27FC236}">
                <a16:creationId xmlns:a16="http://schemas.microsoft.com/office/drawing/2014/main" id="{64AC59D5-6268-4883-8F02-3860835F6726}"/>
              </a:ext>
            </a:extLst>
          </p:cNvPr>
          <p:cNvGrpSpPr/>
          <p:nvPr/>
        </p:nvGrpSpPr>
        <p:grpSpPr>
          <a:xfrm>
            <a:off x="909628" y="2650156"/>
            <a:ext cx="268833" cy="278171"/>
            <a:chOff x="1049375" y="2318350"/>
            <a:chExt cx="298525" cy="295400"/>
          </a:xfrm>
          <a:solidFill>
            <a:schemeClr val="tx1"/>
          </a:solidFill>
        </p:grpSpPr>
        <p:sp>
          <p:nvSpPr>
            <p:cNvPr id="84" name="Google Shape;9216;p55">
              <a:extLst>
                <a:ext uri="{FF2B5EF4-FFF2-40B4-BE49-F238E27FC236}">
                  <a16:creationId xmlns:a16="http://schemas.microsoft.com/office/drawing/2014/main" id="{AC4B9D97-C2F8-4127-93FD-51CC845731D8}"/>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17;p55">
              <a:extLst>
                <a:ext uri="{FF2B5EF4-FFF2-40B4-BE49-F238E27FC236}">
                  <a16:creationId xmlns:a16="http://schemas.microsoft.com/office/drawing/2014/main" id="{FAFD309E-6810-4016-BF38-D770683704FA}"/>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8;p55">
              <a:extLst>
                <a:ext uri="{FF2B5EF4-FFF2-40B4-BE49-F238E27FC236}">
                  <a16:creationId xmlns:a16="http://schemas.microsoft.com/office/drawing/2014/main" id="{155658C9-2BB0-482D-8B42-FF6B24AE9B86}"/>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19;p55">
              <a:extLst>
                <a:ext uri="{FF2B5EF4-FFF2-40B4-BE49-F238E27FC236}">
                  <a16:creationId xmlns:a16="http://schemas.microsoft.com/office/drawing/2014/main" id="{E6CF2557-DBDC-4475-97BD-F4EC4C98C04B}"/>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4997;p45">
            <a:extLst>
              <a:ext uri="{FF2B5EF4-FFF2-40B4-BE49-F238E27FC236}">
                <a16:creationId xmlns:a16="http://schemas.microsoft.com/office/drawing/2014/main" id="{F57B9C89-CE82-447E-9DC5-13629E6400D1}"/>
              </a:ext>
            </a:extLst>
          </p:cNvPr>
          <p:cNvSpPr/>
          <p:nvPr/>
        </p:nvSpPr>
        <p:spPr>
          <a:xfrm>
            <a:off x="916209" y="3384199"/>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4996;p45">
            <a:extLst>
              <a:ext uri="{FF2B5EF4-FFF2-40B4-BE49-F238E27FC236}">
                <a16:creationId xmlns:a16="http://schemas.microsoft.com/office/drawing/2014/main" id="{B48D2E47-17DC-4A2D-9C69-0D2A9A97B8A0}"/>
              </a:ext>
            </a:extLst>
          </p:cNvPr>
          <p:cNvSpPr/>
          <p:nvPr/>
        </p:nvSpPr>
        <p:spPr>
          <a:xfrm>
            <a:off x="916209" y="4031759"/>
            <a:ext cx="216837" cy="249617"/>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TextBox 58">
            <a:extLst>
              <a:ext uri="{FF2B5EF4-FFF2-40B4-BE49-F238E27FC236}">
                <a16:creationId xmlns:a16="http://schemas.microsoft.com/office/drawing/2014/main" id="{E0938A72-6D3D-4F5F-9EA9-EFBF799BDBBF}"/>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14</a:t>
            </a:fld>
            <a:endParaRPr lang="en-US" sz="2000" dirty="0">
              <a:solidFill>
                <a:schemeClr val="bg1"/>
              </a:solidFill>
              <a:latin typeface="Roboto Black" panose="02000000000000000000" pitchFamily="2" charset="0"/>
              <a:ea typeface="Roboto Black"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circle(in)">
                                      <p:cBhvr>
                                        <p:cTn id="7" dur="500"/>
                                        <p:tgtEl>
                                          <p:spTgt spid="398"/>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400"/>
                                        </p:tgtEl>
                                        <p:attrNameLst>
                                          <p:attrName>style.visibility</p:attrName>
                                        </p:attrNameLst>
                                      </p:cBhvr>
                                      <p:to>
                                        <p:strVal val="visible"/>
                                      </p:to>
                                    </p:set>
                                    <p:animEffect transition="in" filter="circle(in)">
                                      <p:cBhvr>
                                        <p:cTn id="11" dur="500"/>
                                        <p:tgtEl>
                                          <p:spTgt spid="400"/>
                                        </p:tgtEl>
                                      </p:cBhvr>
                                    </p:animEffect>
                                  </p:childTnLst>
                                </p:cTn>
                              </p:par>
                            </p:childTnLst>
                          </p:cTn>
                        </p:par>
                        <p:par>
                          <p:cTn id="12" fill="hold">
                            <p:stCondLst>
                              <p:cond delay="1000"/>
                            </p:stCondLst>
                            <p:childTnLst>
                              <p:par>
                                <p:cTn id="13" presetID="6" presetClass="entr" presetSubtype="16" fill="hold" grpId="0" nodeType="afterEffect">
                                  <p:stCondLst>
                                    <p:cond delay="0"/>
                                  </p:stCondLst>
                                  <p:childTnLst>
                                    <p:set>
                                      <p:cBhvr>
                                        <p:cTn id="14" dur="1" fill="hold">
                                          <p:stCondLst>
                                            <p:cond delay="0"/>
                                          </p:stCondLst>
                                        </p:cTn>
                                        <p:tgtEl>
                                          <p:spTgt spid="406"/>
                                        </p:tgtEl>
                                        <p:attrNameLst>
                                          <p:attrName>style.visibility</p:attrName>
                                        </p:attrNameLst>
                                      </p:cBhvr>
                                      <p:to>
                                        <p:strVal val="visible"/>
                                      </p:to>
                                    </p:set>
                                    <p:animEffect transition="in" filter="circle(in)">
                                      <p:cBhvr>
                                        <p:cTn id="15" dur="500"/>
                                        <p:tgtEl>
                                          <p:spTgt spid="406"/>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circle(in)">
                                      <p:cBhvr>
                                        <p:cTn id="19" dur="500"/>
                                        <p:tgtEl>
                                          <p:spTgt spid="53"/>
                                        </p:tgtEl>
                                      </p:cBhvr>
                                    </p:animEffect>
                                  </p:childTnLst>
                                </p:cTn>
                              </p:par>
                            </p:childTnLst>
                          </p:cTn>
                        </p:par>
                        <p:par>
                          <p:cTn id="20" fill="hold">
                            <p:stCondLst>
                              <p:cond delay="2000"/>
                            </p:stCondLst>
                            <p:childTnLst>
                              <p:par>
                                <p:cTn id="21" presetID="6" presetClass="entr" presetSubtype="16" fill="hold" grpId="0" nodeType="afterEffect">
                                  <p:stCondLst>
                                    <p:cond delay="0"/>
                                  </p:stCondLst>
                                  <p:childTnLst>
                                    <p:set>
                                      <p:cBhvr>
                                        <p:cTn id="22" dur="1" fill="hold">
                                          <p:stCondLst>
                                            <p:cond delay="0"/>
                                          </p:stCondLst>
                                        </p:cTn>
                                        <p:tgtEl>
                                          <p:spTgt spid="397"/>
                                        </p:tgtEl>
                                        <p:attrNameLst>
                                          <p:attrName>style.visibility</p:attrName>
                                        </p:attrNameLst>
                                      </p:cBhvr>
                                      <p:to>
                                        <p:strVal val="visible"/>
                                      </p:to>
                                    </p:set>
                                    <p:animEffect transition="in" filter="circle(in)">
                                      <p:cBhvr>
                                        <p:cTn id="23" dur="500"/>
                                        <p:tgtEl>
                                          <p:spTgt spid="397"/>
                                        </p:tgtEl>
                                      </p:cBhvr>
                                    </p:animEffect>
                                  </p:childTnLst>
                                </p:cTn>
                              </p:par>
                            </p:childTnLst>
                          </p:cTn>
                        </p:par>
                        <p:par>
                          <p:cTn id="24" fill="hold">
                            <p:stCondLst>
                              <p:cond delay="2500"/>
                            </p:stCondLst>
                            <p:childTnLst>
                              <p:par>
                                <p:cTn id="25" presetID="6" presetClass="entr" presetSubtype="16" fill="hold" grpId="0" nodeType="after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circle(in)">
                                      <p:cBhvr>
                                        <p:cTn id="27" dur="500"/>
                                        <p:tgtEl>
                                          <p:spTgt spid="402"/>
                                        </p:tgtEl>
                                      </p:cBhvr>
                                    </p:animEffect>
                                  </p:childTnLst>
                                </p:cTn>
                              </p:par>
                            </p:childTnLst>
                          </p:cTn>
                        </p:par>
                        <p:par>
                          <p:cTn id="28" fill="hold">
                            <p:stCondLst>
                              <p:cond delay="3000"/>
                            </p:stCondLst>
                            <p:childTnLst>
                              <p:par>
                                <p:cTn id="29" presetID="6" presetClass="entr" presetSubtype="16" fill="hold" grpId="0" nodeType="afterEffect">
                                  <p:stCondLst>
                                    <p:cond delay="0"/>
                                  </p:stCondLst>
                                  <p:childTnLst>
                                    <p:set>
                                      <p:cBhvr>
                                        <p:cTn id="30" dur="1" fill="hold">
                                          <p:stCondLst>
                                            <p:cond delay="0"/>
                                          </p:stCondLst>
                                        </p:cTn>
                                        <p:tgtEl>
                                          <p:spTgt spid="405"/>
                                        </p:tgtEl>
                                        <p:attrNameLst>
                                          <p:attrName>style.visibility</p:attrName>
                                        </p:attrNameLst>
                                      </p:cBhvr>
                                      <p:to>
                                        <p:strVal val="visible"/>
                                      </p:to>
                                    </p:set>
                                    <p:animEffect transition="in" filter="circle(in)">
                                      <p:cBhvr>
                                        <p:cTn id="31" dur="500"/>
                                        <p:tgtEl>
                                          <p:spTgt spid="405"/>
                                        </p:tgtEl>
                                      </p:cBhvr>
                                    </p:animEffect>
                                  </p:childTnLst>
                                </p:cTn>
                              </p:par>
                            </p:childTnLst>
                          </p:cTn>
                        </p:par>
                        <p:par>
                          <p:cTn id="32" fill="hold">
                            <p:stCondLst>
                              <p:cond delay="3500"/>
                            </p:stCondLst>
                            <p:childTnLst>
                              <p:par>
                                <p:cTn id="33" presetID="6" presetClass="entr" presetSubtype="16"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circle(in)">
                                      <p:cBhvr>
                                        <p:cTn id="35" dur="500"/>
                                        <p:tgtEl>
                                          <p:spTgt spid="83"/>
                                        </p:tgtEl>
                                      </p:cBhvr>
                                    </p:animEffect>
                                  </p:childTnLst>
                                </p:cTn>
                              </p:par>
                            </p:childTnLst>
                          </p:cTn>
                        </p:par>
                        <p:par>
                          <p:cTn id="36" fill="hold">
                            <p:stCondLst>
                              <p:cond delay="4000"/>
                            </p:stCondLst>
                            <p:childTnLst>
                              <p:par>
                                <p:cTn id="37" presetID="6" presetClass="entr" presetSubtype="16" fill="hold" grpId="0" nodeType="afterEffect">
                                  <p:stCondLst>
                                    <p:cond delay="0"/>
                                  </p:stCondLst>
                                  <p:childTnLst>
                                    <p:set>
                                      <p:cBhvr>
                                        <p:cTn id="38" dur="1" fill="hold">
                                          <p:stCondLst>
                                            <p:cond delay="0"/>
                                          </p:stCondLst>
                                        </p:cTn>
                                        <p:tgtEl>
                                          <p:spTgt spid="396"/>
                                        </p:tgtEl>
                                        <p:attrNameLst>
                                          <p:attrName>style.visibility</p:attrName>
                                        </p:attrNameLst>
                                      </p:cBhvr>
                                      <p:to>
                                        <p:strVal val="visible"/>
                                      </p:to>
                                    </p:set>
                                    <p:animEffect transition="in" filter="circle(in)">
                                      <p:cBhvr>
                                        <p:cTn id="39" dur="500"/>
                                        <p:tgtEl>
                                          <p:spTgt spid="396"/>
                                        </p:tgtEl>
                                      </p:cBhvr>
                                    </p:animEffect>
                                  </p:childTnLst>
                                </p:cTn>
                              </p:par>
                            </p:childTnLst>
                          </p:cTn>
                        </p:par>
                        <p:par>
                          <p:cTn id="40" fill="hold">
                            <p:stCondLst>
                              <p:cond delay="4500"/>
                            </p:stCondLst>
                            <p:childTnLst>
                              <p:par>
                                <p:cTn id="41" presetID="6" presetClass="entr" presetSubtype="16" fill="hold" grpId="0" nodeType="afterEffect">
                                  <p:stCondLst>
                                    <p:cond delay="0"/>
                                  </p:stCondLst>
                                  <p:childTnLst>
                                    <p:set>
                                      <p:cBhvr>
                                        <p:cTn id="42" dur="1" fill="hold">
                                          <p:stCondLst>
                                            <p:cond delay="0"/>
                                          </p:stCondLst>
                                        </p:cTn>
                                        <p:tgtEl>
                                          <p:spTgt spid="401"/>
                                        </p:tgtEl>
                                        <p:attrNameLst>
                                          <p:attrName>style.visibility</p:attrName>
                                        </p:attrNameLst>
                                      </p:cBhvr>
                                      <p:to>
                                        <p:strVal val="visible"/>
                                      </p:to>
                                    </p:set>
                                    <p:animEffect transition="in" filter="circle(in)">
                                      <p:cBhvr>
                                        <p:cTn id="43" dur="500"/>
                                        <p:tgtEl>
                                          <p:spTgt spid="401"/>
                                        </p:tgtEl>
                                      </p:cBhvr>
                                    </p:animEffect>
                                  </p:childTnLst>
                                </p:cTn>
                              </p:par>
                            </p:childTnLst>
                          </p:cTn>
                        </p:par>
                        <p:par>
                          <p:cTn id="44" fill="hold">
                            <p:stCondLst>
                              <p:cond delay="5000"/>
                            </p:stCondLst>
                            <p:childTnLst>
                              <p:par>
                                <p:cTn id="45" presetID="6" presetClass="entr" presetSubtype="16" fill="hold" grpId="0" nodeType="afterEffect">
                                  <p:stCondLst>
                                    <p:cond delay="0"/>
                                  </p:stCondLst>
                                  <p:childTnLst>
                                    <p:set>
                                      <p:cBhvr>
                                        <p:cTn id="46" dur="1" fill="hold">
                                          <p:stCondLst>
                                            <p:cond delay="0"/>
                                          </p:stCondLst>
                                        </p:cTn>
                                        <p:tgtEl>
                                          <p:spTgt spid="407"/>
                                        </p:tgtEl>
                                        <p:attrNameLst>
                                          <p:attrName>style.visibility</p:attrName>
                                        </p:attrNameLst>
                                      </p:cBhvr>
                                      <p:to>
                                        <p:strVal val="visible"/>
                                      </p:to>
                                    </p:set>
                                    <p:animEffect transition="in" filter="circle(in)">
                                      <p:cBhvr>
                                        <p:cTn id="47" dur="500"/>
                                        <p:tgtEl>
                                          <p:spTgt spid="407"/>
                                        </p:tgtEl>
                                      </p:cBhvr>
                                    </p:animEffect>
                                  </p:childTnLst>
                                </p:cTn>
                              </p:par>
                            </p:childTnLst>
                          </p:cTn>
                        </p:par>
                        <p:par>
                          <p:cTn id="48" fill="hold">
                            <p:stCondLst>
                              <p:cond delay="5500"/>
                            </p:stCondLst>
                            <p:childTnLst>
                              <p:par>
                                <p:cTn id="49" presetID="6" presetClass="entr" presetSubtype="1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circle(in)">
                                      <p:cBhvr>
                                        <p:cTn id="51" dur="500"/>
                                        <p:tgtEl>
                                          <p:spTgt spid="88"/>
                                        </p:tgtEl>
                                      </p:cBhvr>
                                    </p:animEffect>
                                  </p:childTnLst>
                                </p:cTn>
                              </p:par>
                            </p:childTnLst>
                          </p:cTn>
                        </p:par>
                        <p:par>
                          <p:cTn id="52" fill="hold">
                            <p:stCondLst>
                              <p:cond delay="6000"/>
                            </p:stCondLst>
                            <p:childTnLst>
                              <p:par>
                                <p:cTn id="53" presetID="6" presetClass="entr" presetSubtype="16"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circle(in)">
                                      <p:cBhvr>
                                        <p:cTn id="55" dur="500"/>
                                        <p:tgtEl>
                                          <p:spTgt spid="45"/>
                                        </p:tgtEl>
                                      </p:cBhvr>
                                    </p:animEffect>
                                  </p:childTnLst>
                                </p:cTn>
                              </p:par>
                            </p:childTnLst>
                          </p:cTn>
                        </p:par>
                        <p:par>
                          <p:cTn id="56" fill="hold">
                            <p:stCondLst>
                              <p:cond delay="6500"/>
                            </p:stCondLst>
                            <p:childTnLst>
                              <p:par>
                                <p:cTn id="57" presetID="6" presetClass="entr" presetSubtype="16"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circle(in)">
                                      <p:cBhvr>
                                        <p:cTn id="59" dur="500"/>
                                        <p:tgtEl>
                                          <p:spTgt spid="46"/>
                                        </p:tgtEl>
                                      </p:cBhvr>
                                    </p:animEffect>
                                  </p:childTnLst>
                                </p:cTn>
                              </p:par>
                            </p:childTnLst>
                          </p:cTn>
                        </p:par>
                        <p:par>
                          <p:cTn id="60" fill="hold">
                            <p:stCondLst>
                              <p:cond delay="7000"/>
                            </p:stCondLst>
                            <p:childTnLst>
                              <p:par>
                                <p:cTn id="61" presetID="6" presetClass="entr" presetSubtype="16"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circle(in)">
                                      <p:cBhvr>
                                        <p:cTn id="63" dur="500"/>
                                        <p:tgtEl>
                                          <p:spTgt spid="47"/>
                                        </p:tgtEl>
                                      </p:cBhvr>
                                    </p:animEffect>
                                  </p:childTnLst>
                                </p:cTn>
                              </p:par>
                            </p:childTnLst>
                          </p:cTn>
                        </p:par>
                        <p:par>
                          <p:cTn id="64" fill="hold">
                            <p:stCondLst>
                              <p:cond delay="7500"/>
                            </p:stCondLst>
                            <p:childTnLst>
                              <p:par>
                                <p:cTn id="65" presetID="6" presetClass="entr" presetSubtype="16"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circle(in)">
                                      <p:cBhvr>
                                        <p:cTn id="6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animBg="1"/>
      <p:bldP spid="398" grpId="0" animBg="1"/>
      <p:bldP spid="400" grpId="0"/>
      <p:bldP spid="401" grpId="0"/>
      <p:bldP spid="402" grpId="0"/>
      <p:bldP spid="406" grpId="0" animBg="1"/>
      <p:bldP spid="407" grpId="0" animBg="1"/>
      <p:bldP spid="405" grpId="0" animBg="1"/>
      <p:bldP spid="45" grpId="0" animBg="1"/>
      <p:bldP spid="46" grpId="0"/>
      <p:bldP spid="47" grpId="0" animBg="1"/>
      <p:bldP spid="88" grpId="0" animBg="1"/>
      <p:bldP spid="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a:spLocks noGrp="1"/>
          </p:cNvSpPr>
          <p:nvPr>
            <p:ph type="ctrTitle" idx="4"/>
          </p:nvPr>
        </p:nvSpPr>
        <p:spPr>
          <a:xfrm>
            <a:off x="5039832" y="637927"/>
            <a:ext cx="3050267"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TECHNOLOGY</a:t>
            </a:r>
            <a:endParaRPr dirty="0">
              <a:solidFill>
                <a:srgbClr val="FFFFFF"/>
              </a:solidFill>
            </a:endParaRPr>
          </a:p>
        </p:txBody>
      </p:sp>
      <p:sp>
        <p:nvSpPr>
          <p:cNvPr id="446" name="Google Shape;446;p27"/>
          <p:cNvSpPr/>
          <p:nvPr/>
        </p:nvSpPr>
        <p:spPr>
          <a:xfrm>
            <a:off x="7913305" y="18441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7"/>
          <p:cNvGrpSpPr/>
          <p:nvPr/>
        </p:nvGrpSpPr>
        <p:grpSpPr>
          <a:xfrm>
            <a:off x="7983117" y="3343406"/>
            <a:ext cx="265543" cy="269920"/>
            <a:chOff x="4151375" y="238125"/>
            <a:chExt cx="2141475" cy="2176775"/>
          </a:xfrm>
        </p:grpSpPr>
        <p:sp>
          <p:nvSpPr>
            <p:cNvPr id="452" name="Google Shape;452;p27"/>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27"/>
          <p:cNvCxnSpPr>
            <a:cxnSpLocks/>
          </p:cNvCxnSpPr>
          <p:nvPr/>
        </p:nvCxnSpPr>
        <p:spPr>
          <a:xfrm>
            <a:off x="5882725" y="1195336"/>
            <a:ext cx="3261275"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455" name="Google Shape;455;p27"/>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Back End: PHP</a:t>
            </a:r>
            <a:endParaRPr dirty="0">
              <a:solidFill>
                <a:srgbClr val="0E2A47"/>
              </a:solidFill>
            </a:endParaRPr>
          </a:p>
        </p:txBody>
      </p:sp>
      <p:sp>
        <p:nvSpPr>
          <p:cNvPr id="553" name="Google Shape;553;p27"/>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Code Editor: VS Code</a:t>
            </a:r>
            <a:endParaRPr dirty="0">
              <a:solidFill>
                <a:srgbClr val="0E2A47"/>
              </a:solidFill>
            </a:endParaRPr>
          </a:p>
        </p:txBody>
      </p:sp>
      <p:sp>
        <p:nvSpPr>
          <p:cNvPr id="554" name="Google Shape;554;p27"/>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Database: MySQL</a:t>
            </a:r>
            <a:endParaRPr dirty="0">
              <a:solidFill>
                <a:srgbClr val="0E2A47"/>
              </a:solidFill>
            </a:endParaRPr>
          </a:p>
        </p:txBody>
      </p:sp>
      <p:sp>
        <p:nvSpPr>
          <p:cNvPr id="115" name="Google Shape;5038;p45">
            <a:extLst>
              <a:ext uri="{FF2B5EF4-FFF2-40B4-BE49-F238E27FC236}">
                <a16:creationId xmlns:a16="http://schemas.microsoft.com/office/drawing/2014/main" id="{22B21FA7-7CFA-44AB-BDC6-4E36A3387D97}"/>
              </a:ext>
            </a:extLst>
          </p:cNvPr>
          <p:cNvSpPr/>
          <p:nvPr/>
        </p:nvSpPr>
        <p:spPr>
          <a:xfrm>
            <a:off x="8025820" y="1949122"/>
            <a:ext cx="198869" cy="214031"/>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23" name="Graphic 122" descr="Database">
            <a:extLst>
              <a:ext uri="{FF2B5EF4-FFF2-40B4-BE49-F238E27FC236}">
                <a16:creationId xmlns:a16="http://schemas.microsoft.com/office/drawing/2014/main" id="{A5E9E0D7-CCB9-4466-87E1-1781B17A0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4255" y="2630251"/>
            <a:ext cx="298365" cy="298365"/>
          </a:xfrm>
          <a:prstGeom prst="rect">
            <a:avLst/>
          </a:prstGeom>
        </p:spPr>
      </p:pic>
      <p:sp>
        <p:nvSpPr>
          <p:cNvPr id="116" name="TextBox 115">
            <a:extLst>
              <a:ext uri="{FF2B5EF4-FFF2-40B4-BE49-F238E27FC236}">
                <a16:creationId xmlns:a16="http://schemas.microsoft.com/office/drawing/2014/main" id="{A18F3EB5-2F91-4EBE-9C87-5D5FF45EC72B}"/>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15</a:t>
            </a:fld>
            <a:endParaRPr lang="en-US" sz="2000" dirty="0">
              <a:solidFill>
                <a:schemeClr val="bg1"/>
              </a:solidFill>
              <a:latin typeface="Roboto Black" panose="02000000000000000000" pitchFamily="2" charset="0"/>
              <a:ea typeface="Roboto Black"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CHALLENGES</a:t>
            </a:r>
            <a:endParaRPr dirty="0"/>
          </a:p>
        </p:txBody>
      </p:sp>
      <p:sp>
        <p:nvSpPr>
          <p:cNvPr id="560" name="Google Shape;560;p28"/>
          <p:cNvSpPr txBox="1">
            <a:spLocks noGrp="1"/>
          </p:cNvSpPr>
          <p:nvPr>
            <p:ph type="subTitle" idx="1"/>
          </p:nvPr>
        </p:nvSpPr>
        <p:spPr>
          <a:xfrm>
            <a:off x="3855009" y="3625074"/>
            <a:ext cx="1503800" cy="9299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It would be hard for us to implement some of the features stated in the last pages. </a:t>
            </a:r>
            <a:endParaRPr dirty="0"/>
          </a:p>
        </p:txBody>
      </p:sp>
      <p:sp>
        <p:nvSpPr>
          <p:cNvPr id="561" name="Google Shape;561;p28"/>
          <p:cNvSpPr txBox="1">
            <a:spLocks noGrp="1"/>
          </p:cNvSpPr>
          <p:nvPr>
            <p:ph type="subTitle" idx="2"/>
          </p:nvPr>
        </p:nvSpPr>
        <p:spPr>
          <a:xfrm>
            <a:off x="5723741" y="3639800"/>
            <a:ext cx="1593559" cy="859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50" dirty="0">
                <a:solidFill>
                  <a:schemeClr val="lt1"/>
                </a:solidFill>
              </a:rPr>
              <a:t>We are completely new to the technologies we are using for this web application.</a:t>
            </a:r>
            <a:endParaRPr dirty="0"/>
          </a:p>
        </p:txBody>
      </p:sp>
      <p:sp>
        <p:nvSpPr>
          <p:cNvPr id="562" name="Google Shape;562;p28"/>
          <p:cNvSpPr txBox="1">
            <a:spLocks noGrp="1"/>
          </p:cNvSpPr>
          <p:nvPr>
            <p:ph type="subTitle" idx="3"/>
          </p:nvPr>
        </p:nvSpPr>
        <p:spPr>
          <a:xfrm>
            <a:off x="1916500" y="3619724"/>
            <a:ext cx="1413987" cy="877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50" dirty="0"/>
              <a:t>Meeting deadline in this tight schedule will be a challenge for us.</a:t>
            </a:r>
            <a:endParaRPr sz="1050" dirty="0"/>
          </a:p>
        </p:txBody>
      </p:sp>
      <p:sp>
        <p:nvSpPr>
          <p:cNvPr id="563" name="Google Shape;563;p28"/>
          <p:cNvSpPr txBox="1">
            <a:spLocks noGrp="1"/>
          </p:cNvSpPr>
          <p:nvPr>
            <p:ph type="ctrTitle"/>
          </p:nvPr>
        </p:nvSpPr>
        <p:spPr>
          <a:xfrm>
            <a:off x="3533994" y="3432421"/>
            <a:ext cx="2076000" cy="2671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100" b="1" dirty="0">
                <a:solidFill>
                  <a:schemeClr val="accent1"/>
                </a:solidFill>
              </a:rPr>
              <a:t>Feature Implementation</a:t>
            </a:r>
            <a:endParaRPr sz="1100" b="1" dirty="0">
              <a:solidFill>
                <a:schemeClr val="accent1"/>
              </a:solidFill>
            </a:endParaRPr>
          </a:p>
        </p:txBody>
      </p:sp>
      <p:sp>
        <p:nvSpPr>
          <p:cNvPr id="564" name="Google Shape;564;p28"/>
          <p:cNvSpPr txBox="1">
            <a:spLocks noGrp="1"/>
          </p:cNvSpPr>
          <p:nvPr>
            <p:ph type="ctrTitle" idx="4"/>
          </p:nvPr>
        </p:nvSpPr>
        <p:spPr>
          <a:xfrm>
            <a:off x="5472556" y="3452496"/>
            <a:ext cx="2076000" cy="2671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100" dirty="0">
                <a:solidFill>
                  <a:schemeClr val="accent1"/>
                </a:solidFill>
              </a:rPr>
              <a:t>Technology</a:t>
            </a:r>
            <a:endParaRPr sz="1100" dirty="0">
              <a:solidFill>
                <a:schemeClr val="accent1"/>
              </a:solidFill>
            </a:endParaRPr>
          </a:p>
        </p:txBody>
      </p:sp>
      <p:sp>
        <p:nvSpPr>
          <p:cNvPr id="565" name="Google Shape;565;p28"/>
          <p:cNvSpPr txBox="1">
            <a:spLocks noGrp="1"/>
          </p:cNvSpPr>
          <p:nvPr>
            <p:ph type="ctrTitle" idx="5"/>
          </p:nvPr>
        </p:nvSpPr>
        <p:spPr>
          <a:xfrm>
            <a:off x="1595444" y="3423986"/>
            <a:ext cx="2076000" cy="275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100" dirty="0">
                <a:solidFill>
                  <a:schemeClr val="accent1"/>
                </a:solidFill>
              </a:rPr>
              <a:t>Meeting Deadline</a:t>
            </a:r>
            <a:endParaRPr sz="1100" dirty="0">
              <a:solidFill>
                <a:schemeClr val="accent1"/>
              </a:solidFill>
            </a:endParaRPr>
          </a:p>
        </p:txBody>
      </p:sp>
      <p:sp>
        <p:nvSpPr>
          <p:cNvPr id="566" name="Google Shape;566;p28"/>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8"/>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 name="Google Shape;596;p28"/>
          <p:cNvCxnSpPr/>
          <p:nvPr/>
        </p:nvCxnSpPr>
        <p:spPr>
          <a:xfrm>
            <a:off x="311700" y="1191700"/>
            <a:ext cx="8520600" cy="0"/>
          </a:xfrm>
          <a:prstGeom prst="straightConnector1">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pic>
        <p:nvPicPr>
          <p:cNvPr id="5" name="Graphic 4" descr="Ethernet">
            <a:extLst>
              <a:ext uri="{FF2B5EF4-FFF2-40B4-BE49-F238E27FC236}">
                <a16:creationId xmlns:a16="http://schemas.microsoft.com/office/drawing/2014/main" id="{83352C96-B4AF-4F46-AE6F-68B525BDA1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7089" y="2157565"/>
            <a:ext cx="381155" cy="417887"/>
          </a:xfrm>
          <a:prstGeom prst="rect">
            <a:avLst/>
          </a:prstGeom>
        </p:spPr>
      </p:pic>
      <p:pic>
        <p:nvPicPr>
          <p:cNvPr id="7" name="Graphic 6" descr="Stopwatch">
            <a:extLst>
              <a:ext uri="{FF2B5EF4-FFF2-40B4-BE49-F238E27FC236}">
                <a16:creationId xmlns:a16="http://schemas.microsoft.com/office/drawing/2014/main" id="{4CE56C69-77B9-436E-A9CE-F934BEBB2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9783" y="2118304"/>
            <a:ext cx="425728" cy="425728"/>
          </a:xfrm>
          <a:prstGeom prst="rect">
            <a:avLst/>
          </a:prstGeom>
        </p:spPr>
      </p:pic>
      <p:grpSp>
        <p:nvGrpSpPr>
          <p:cNvPr id="34" name="Google Shape;6908;p49">
            <a:extLst>
              <a:ext uri="{FF2B5EF4-FFF2-40B4-BE49-F238E27FC236}">
                <a16:creationId xmlns:a16="http://schemas.microsoft.com/office/drawing/2014/main" id="{A319833F-0017-4648-B6BE-1420EAABB447}"/>
              </a:ext>
            </a:extLst>
          </p:cNvPr>
          <p:cNvGrpSpPr/>
          <p:nvPr/>
        </p:nvGrpSpPr>
        <p:grpSpPr>
          <a:xfrm>
            <a:off x="4400097" y="2197203"/>
            <a:ext cx="342156" cy="267930"/>
            <a:chOff x="-41526450" y="3653375"/>
            <a:chExt cx="315875" cy="247350"/>
          </a:xfrm>
        </p:grpSpPr>
        <p:sp>
          <p:nvSpPr>
            <p:cNvPr id="35" name="Google Shape;6909;p49">
              <a:extLst>
                <a:ext uri="{FF2B5EF4-FFF2-40B4-BE49-F238E27FC236}">
                  <a16:creationId xmlns:a16="http://schemas.microsoft.com/office/drawing/2014/main" id="{74556BA5-F3A1-40A2-A114-EA791231D04D}"/>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10;p49">
              <a:extLst>
                <a:ext uri="{FF2B5EF4-FFF2-40B4-BE49-F238E27FC236}">
                  <a16:creationId xmlns:a16="http://schemas.microsoft.com/office/drawing/2014/main" id="{DF0F6BF0-8396-42B1-984C-6F50E9E156DC}"/>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2954BAA7-E5A1-4BF4-B085-C061AA4820DF}"/>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16</a:t>
            </a:fld>
            <a:endParaRPr lang="en-US" sz="2000" dirty="0">
              <a:solidFill>
                <a:schemeClr val="bg1"/>
              </a:solidFill>
              <a:latin typeface="Roboto Black" panose="02000000000000000000" pitchFamily="2" charset="0"/>
              <a:ea typeface="Roboto Black"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5"/>
          <p:cNvSpPr txBox="1">
            <a:spLocks noGrp="1"/>
          </p:cNvSpPr>
          <p:nvPr>
            <p:ph type="ctrTitle"/>
          </p:nvPr>
        </p:nvSpPr>
        <p:spPr>
          <a:xfrm>
            <a:off x="311700" y="335144"/>
            <a:ext cx="8520600" cy="5217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OUR TIMELINE</a:t>
            </a:r>
            <a:endParaRPr dirty="0"/>
          </a:p>
        </p:txBody>
      </p:sp>
      <p:sp>
        <p:nvSpPr>
          <p:cNvPr id="1000" name="Google Shape;1000;p35"/>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35"/>
          <p:cNvGrpSpPr/>
          <p:nvPr/>
        </p:nvGrpSpPr>
        <p:grpSpPr>
          <a:xfrm>
            <a:off x="2905736" y="2888729"/>
            <a:ext cx="235606" cy="294716"/>
            <a:chOff x="2905736" y="2888729"/>
            <a:chExt cx="235606" cy="294716"/>
          </a:xfrm>
        </p:grpSpPr>
        <p:sp>
          <p:nvSpPr>
            <p:cNvPr id="1009" name="Google Shape;1009;p35"/>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5"/>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txBox="1">
            <a:spLocks noGrp="1"/>
          </p:cNvSpPr>
          <p:nvPr>
            <p:ph type="ctrTitle" idx="4294967295"/>
          </p:nvPr>
        </p:nvSpPr>
        <p:spPr>
          <a:xfrm>
            <a:off x="2338639" y="1215037"/>
            <a:ext cx="1369799" cy="2641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accent1"/>
                </a:solidFill>
              </a:rPr>
              <a:t>April 7 –April 10</a:t>
            </a:r>
            <a:endParaRPr sz="1200" dirty="0">
              <a:solidFill>
                <a:schemeClr val="accent1"/>
              </a:solidFill>
            </a:endParaRPr>
          </a:p>
        </p:txBody>
      </p:sp>
      <p:sp>
        <p:nvSpPr>
          <p:cNvPr id="1037" name="Google Shape;1037;p35"/>
          <p:cNvSpPr txBox="1">
            <a:spLocks noGrp="1"/>
          </p:cNvSpPr>
          <p:nvPr>
            <p:ph type="ctrTitle" idx="4294967295"/>
          </p:nvPr>
        </p:nvSpPr>
        <p:spPr>
          <a:xfrm>
            <a:off x="4477758" y="1215037"/>
            <a:ext cx="1425815" cy="2865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accent1"/>
                </a:solidFill>
              </a:rPr>
              <a:t>May 01 –June  10</a:t>
            </a:r>
            <a:endParaRPr sz="1200" dirty="0">
              <a:solidFill>
                <a:schemeClr val="accent1"/>
              </a:solidFill>
            </a:endParaRPr>
          </a:p>
        </p:txBody>
      </p:sp>
      <p:sp>
        <p:nvSpPr>
          <p:cNvPr id="1039" name="Google Shape;1039;p35"/>
          <p:cNvSpPr txBox="1">
            <a:spLocks noGrp="1"/>
          </p:cNvSpPr>
          <p:nvPr>
            <p:ph type="subTitle" idx="4294967295"/>
          </p:nvPr>
        </p:nvSpPr>
        <p:spPr>
          <a:xfrm>
            <a:off x="4167550" y="1531847"/>
            <a:ext cx="2063519"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Back </a:t>
            </a:r>
            <a:r>
              <a:rPr lang="es" sz="1000" dirty="0">
                <a:solidFill>
                  <a:srgbClr val="FFFFFF"/>
                </a:solidFill>
              </a:rPr>
              <a:t>End Learning &amp; Development</a:t>
            </a:r>
            <a:endParaRPr sz="1000" dirty="0">
              <a:solidFill>
                <a:srgbClr val="FFFFFF"/>
              </a:solidFill>
            </a:endParaRPr>
          </a:p>
        </p:txBody>
      </p:sp>
      <p:sp>
        <p:nvSpPr>
          <p:cNvPr id="1041" name="Google Shape;1041;p35"/>
          <p:cNvSpPr txBox="1">
            <a:spLocks noGrp="1"/>
          </p:cNvSpPr>
          <p:nvPr>
            <p:ph type="subTitle" idx="4294967295"/>
          </p:nvPr>
        </p:nvSpPr>
        <p:spPr>
          <a:xfrm>
            <a:off x="2210406" y="1617993"/>
            <a:ext cx="1914961" cy="3595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Project Analysis: What to learn</a:t>
            </a:r>
            <a:endParaRPr sz="1000" dirty="0">
              <a:solidFill>
                <a:srgbClr val="FFFFFF"/>
              </a:solidFill>
            </a:endParaRPr>
          </a:p>
        </p:txBody>
      </p:sp>
      <p:grpSp>
        <p:nvGrpSpPr>
          <p:cNvPr id="1044" name="Google Shape;1044;p35"/>
          <p:cNvGrpSpPr/>
          <p:nvPr/>
        </p:nvGrpSpPr>
        <p:grpSpPr>
          <a:xfrm>
            <a:off x="4985744" y="2902518"/>
            <a:ext cx="222293" cy="237986"/>
            <a:chOff x="5029650" y="894850"/>
            <a:chExt cx="1559950" cy="1670075"/>
          </a:xfrm>
        </p:grpSpPr>
        <p:sp>
          <p:nvSpPr>
            <p:cNvPr id="1045" name="Google Shape;1045;p35"/>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5"/>
          <p:cNvGrpSpPr/>
          <p:nvPr/>
        </p:nvGrpSpPr>
        <p:grpSpPr>
          <a:xfrm>
            <a:off x="6035044" y="2913719"/>
            <a:ext cx="196025" cy="243061"/>
            <a:chOff x="736175" y="1051000"/>
            <a:chExt cx="1678300" cy="2081000"/>
          </a:xfrm>
        </p:grpSpPr>
        <p:sp>
          <p:nvSpPr>
            <p:cNvPr id="1050" name="Google Shape;1050;p35"/>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35"/>
          <p:cNvGrpSpPr/>
          <p:nvPr/>
        </p:nvGrpSpPr>
        <p:grpSpPr>
          <a:xfrm>
            <a:off x="3979968" y="2921659"/>
            <a:ext cx="160902" cy="226360"/>
            <a:chOff x="2790850" y="955650"/>
            <a:chExt cx="1984000" cy="2791125"/>
          </a:xfrm>
        </p:grpSpPr>
        <p:sp>
          <p:nvSpPr>
            <p:cNvPr id="1055" name="Google Shape;1055;p35"/>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7" name="Google Shape;1057;p35"/>
          <p:cNvCxnSpPr/>
          <p:nvPr/>
        </p:nvCxnSpPr>
        <p:spPr>
          <a:xfrm>
            <a:off x="297375" y="856916"/>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 name="Google Shape;1039;p35">
            <a:extLst>
              <a:ext uri="{FF2B5EF4-FFF2-40B4-BE49-F238E27FC236}">
                <a16:creationId xmlns:a16="http://schemas.microsoft.com/office/drawing/2014/main" id="{A6CDC006-D97E-4995-88ED-141154DF7824}"/>
              </a:ext>
            </a:extLst>
          </p:cNvPr>
          <p:cNvSpPr txBox="1">
            <a:spLocks/>
          </p:cNvSpPr>
          <p:nvPr/>
        </p:nvSpPr>
        <p:spPr>
          <a:xfrm>
            <a:off x="2986056" y="4323989"/>
            <a:ext cx="2063519" cy="4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00" dirty="0"/>
              <a:t>Front End Learning &amp; Development</a:t>
            </a:r>
          </a:p>
        </p:txBody>
      </p:sp>
      <p:sp>
        <p:nvSpPr>
          <p:cNvPr id="62" name="Google Shape;1037;p35">
            <a:extLst>
              <a:ext uri="{FF2B5EF4-FFF2-40B4-BE49-F238E27FC236}">
                <a16:creationId xmlns:a16="http://schemas.microsoft.com/office/drawing/2014/main" id="{19EC89E2-B3F6-4588-91C1-01588FA0C5C6}"/>
              </a:ext>
            </a:extLst>
          </p:cNvPr>
          <p:cNvSpPr txBox="1">
            <a:spLocks/>
          </p:cNvSpPr>
          <p:nvPr/>
        </p:nvSpPr>
        <p:spPr>
          <a:xfrm>
            <a:off x="3345377" y="4065635"/>
            <a:ext cx="1369799" cy="2865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200" dirty="0">
                <a:solidFill>
                  <a:schemeClr val="accent1"/>
                </a:solidFill>
              </a:rPr>
              <a:t>April 11 –May 10</a:t>
            </a:r>
          </a:p>
        </p:txBody>
      </p:sp>
      <p:sp>
        <p:nvSpPr>
          <p:cNvPr id="63" name="Google Shape;1039;p35">
            <a:extLst>
              <a:ext uri="{FF2B5EF4-FFF2-40B4-BE49-F238E27FC236}">
                <a16:creationId xmlns:a16="http://schemas.microsoft.com/office/drawing/2014/main" id="{38B7A5CB-E473-429B-943F-EDFC4BBB0213}"/>
              </a:ext>
            </a:extLst>
          </p:cNvPr>
          <p:cNvSpPr txBox="1">
            <a:spLocks/>
          </p:cNvSpPr>
          <p:nvPr/>
        </p:nvSpPr>
        <p:spPr>
          <a:xfrm>
            <a:off x="5065790" y="4314031"/>
            <a:ext cx="2063519" cy="49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00" dirty="0"/>
              <a:t>Database Learning &amp; Development</a:t>
            </a:r>
          </a:p>
        </p:txBody>
      </p:sp>
      <p:sp>
        <p:nvSpPr>
          <p:cNvPr id="64" name="Google Shape;1037;p35">
            <a:extLst>
              <a:ext uri="{FF2B5EF4-FFF2-40B4-BE49-F238E27FC236}">
                <a16:creationId xmlns:a16="http://schemas.microsoft.com/office/drawing/2014/main" id="{B0B9AEF7-9459-4A3F-B11C-41B151D476A3}"/>
              </a:ext>
            </a:extLst>
          </p:cNvPr>
          <p:cNvSpPr txBox="1">
            <a:spLocks/>
          </p:cNvSpPr>
          <p:nvPr/>
        </p:nvSpPr>
        <p:spPr>
          <a:xfrm>
            <a:off x="5383502" y="4065634"/>
            <a:ext cx="1467478" cy="2865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200" dirty="0">
                <a:solidFill>
                  <a:schemeClr val="accent1"/>
                </a:solidFill>
              </a:rPr>
              <a:t>May 23 – June 25</a:t>
            </a:r>
          </a:p>
        </p:txBody>
      </p:sp>
      <p:sp>
        <p:nvSpPr>
          <p:cNvPr id="65" name="Google Shape;1037;p35">
            <a:extLst>
              <a:ext uri="{FF2B5EF4-FFF2-40B4-BE49-F238E27FC236}">
                <a16:creationId xmlns:a16="http://schemas.microsoft.com/office/drawing/2014/main" id="{A57D46A0-D0DE-4694-9BD3-BC06F11D9E5A}"/>
              </a:ext>
            </a:extLst>
          </p:cNvPr>
          <p:cNvSpPr txBox="1">
            <a:spLocks/>
          </p:cNvSpPr>
          <p:nvPr/>
        </p:nvSpPr>
        <p:spPr>
          <a:xfrm>
            <a:off x="7038306" y="2750016"/>
            <a:ext cx="1369799" cy="2865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200" dirty="0">
                <a:solidFill>
                  <a:schemeClr val="accent1"/>
                </a:solidFill>
              </a:rPr>
              <a:t>By July 20</a:t>
            </a:r>
          </a:p>
        </p:txBody>
      </p:sp>
      <p:sp>
        <p:nvSpPr>
          <p:cNvPr id="66" name="Google Shape;1039;p35">
            <a:extLst>
              <a:ext uri="{FF2B5EF4-FFF2-40B4-BE49-F238E27FC236}">
                <a16:creationId xmlns:a16="http://schemas.microsoft.com/office/drawing/2014/main" id="{DB4E9BDF-9854-4650-A115-B5BD37C6DCAA}"/>
              </a:ext>
            </a:extLst>
          </p:cNvPr>
          <p:cNvSpPr txBox="1">
            <a:spLocks/>
          </p:cNvSpPr>
          <p:nvPr/>
        </p:nvSpPr>
        <p:spPr>
          <a:xfrm>
            <a:off x="6716205" y="3066759"/>
            <a:ext cx="2063519" cy="494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50" dirty="0"/>
              <a:t>Completion of the Project</a:t>
            </a:r>
          </a:p>
        </p:txBody>
      </p:sp>
      <p:sp>
        <p:nvSpPr>
          <p:cNvPr id="67" name="Google Shape;1035;p35">
            <a:extLst>
              <a:ext uri="{FF2B5EF4-FFF2-40B4-BE49-F238E27FC236}">
                <a16:creationId xmlns:a16="http://schemas.microsoft.com/office/drawing/2014/main" id="{B8D271A2-FDBD-4907-A6C5-42E9B5244F36}"/>
              </a:ext>
            </a:extLst>
          </p:cNvPr>
          <p:cNvSpPr txBox="1">
            <a:spLocks/>
          </p:cNvSpPr>
          <p:nvPr/>
        </p:nvSpPr>
        <p:spPr>
          <a:xfrm>
            <a:off x="677617" y="2686768"/>
            <a:ext cx="1369799" cy="264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200" dirty="0">
                <a:solidFill>
                  <a:schemeClr val="accent1"/>
                </a:solidFill>
              </a:rPr>
              <a:t>April 1 – April 6</a:t>
            </a:r>
          </a:p>
        </p:txBody>
      </p:sp>
      <p:sp>
        <p:nvSpPr>
          <p:cNvPr id="68" name="Google Shape;1041;p35">
            <a:extLst>
              <a:ext uri="{FF2B5EF4-FFF2-40B4-BE49-F238E27FC236}">
                <a16:creationId xmlns:a16="http://schemas.microsoft.com/office/drawing/2014/main" id="{3B3C9A1D-B0D9-44C9-853A-9082EAD2F8EE}"/>
              </a:ext>
            </a:extLst>
          </p:cNvPr>
          <p:cNvSpPr txBox="1">
            <a:spLocks/>
          </p:cNvSpPr>
          <p:nvPr/>
        </p:nvSpPr>
        <p:spPr>
          <a:xfrm>
            <a:off x="349753" y="3021511"/>
            <a:ext cx="1914961" cy="359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00" dirty="0"/>
              <a:t>Project Idea Selection</a:t>
            </a:r>
          </a:p>
        </p:txBody>
      </p:sp>
      <p:sp>
        <p:nvSpPr>
          <p:cNvPr id="69" name="TextBox 68">
            <a:extLst>
              <a:ext uri="{FF2B5EF4-FFF2-40B4-BE49-F238E27FC236}">
                <a16:creationId xmlns:a16="http://schemas.microsoft.com/office/drawing/2014/main" id="{37DD3099-7D43-4B97-B273-427AF21C36D8}"/>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17</a:t>
            </a:fld>
            <a:endParaRPr lang="en-US" sz="2000" dirty="0">
              <a:solidFill>
                <a:schemeClr val="bg1"/>
              </a:solidFill>
              <a:latin typeface="Roboto Black" panose="02000000000000000000" pitchFamily="2" charset="0"/>
              <a:ea typeface="Roboto Black" panose="02000000000000000000" pitchFamily="2"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99"/>
                                        </p:tgtEl>
                                        <p:attrNameLst>
                                          <p:attrName>style.visibility</p:attrName>
                                        </p:attrNameLst>
                                      </p:cBhvr>
                                      <p:to>
                                        <p:strVal val="visible"/>
                                      </p:to>
                                    </p:set>
                                    <p:animEffect transition="in" filter="wipe(down)">
                                      <p:cBhvr>
                                        <p:cTn id="7" dur="1250"/>
                                        <p:tgtEl>
                                          <p:spTgt spid="999"/>
                                        </p:tgtEl>
                                      </p:cBhvr>
                                    </p:animEffect>
                                  </p:childTnLst>
                                </p:cTn>
                              </p:par>
                              <p:par>
                                <p:cTn id="8" presetID="22" presetClass="entr" presetSubtype="4" fill="hold" nodeType="withEffect">
                                  <p:stCondLst>
                                    <p:cond delay="0"/>
                                  </p:stCondLst>
                                  <p:childTnLst>
                                    <p:set>
                                      <p:cBhvr>
                                        <p:cTn id="9" dur="1" fill="hold">
                                          <p:stCondLst>
                                            <p:cond delay="0"/>
                                          </p:stCondLst>
                                        </p:cTn>
                                        <p:tgtEl>
                                          <p:spTgt spid="1057"/>
                                        </p:tgtEl>
                                        <p:attrNameLst>
                                          <p:attrName>style.visibility</p:attrName>
                                        </p:attrNameLst>
                                      </p:cBhvr>
                                      <p:to>
                                        <p:strVal val="visible"/>
                                      </p:to>
                                    </p:set>
                                    <p:animEffect transition="in" filter="wipe(down)">
                                      <p:cBhvr>
                                        <p:cTn id="10" dur="1250"/>
                                        <p:tgtEl>
                                          <p:spTgt spid="1057"/>
                                        </p:tgtEl>
                                      </p:cBhvr>
                                    </p:animEffect>
                                  </p:childTnLst>
                                </p:cTn>
                              </p:par>
                            </p:childTnLst>
                          </p:cTn>
                        </p:par>
                        <p:par>
                          <p:cTn id="11" fill="hold">
                            <p:stCondLst>
                              <p:cond delay="1250"/>
                            </p:stCondLst>
                            <p:childTnLst>
                              <p:par>
                                <p:cTn id="12" presetID="16" presetClass="entr" presetSubtype="21"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barn(inVertical)">
                                      <p:cBhvr>
                                        <p:cTn id="14" dur="350"/>
                                        <p:tgtEl>
                                          <p:spTgt spid="67"/>
                                        </p:tgtEl>
                                      </p:cBhvr>
                                    </p:animEffect>
                                  </p:childTnLst>
                                </p:cTn>
                              </p:par>
                            </p:childTnLst>
                          </p:cTn>
                        </p:par>
                        <p:par>
                          <p:cTn id="15" fill="hold">
                            <p:stCondLst>
                              <p:cond delay="1600"/>
                            </p:stCondLst>
                            <p:childTnLst>
                              <p:par>
                                <p:cTn id="16" presetID="42"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anim calcmode="lin" valueType="num">
                                      <p:cBhvr>
                                        <p:cTn id="19" dur="500" fill="hold"/>
                                        <p:tgtEl>
                                          <p:spTgt spid="68"/>
                                        </p:tgtEl>
                                        <p:attrNameLst>
                                          <p:attrName>ppt_x</p:attrName>
                                        </p:attrNameLst>
                                      </p:cBhvr>
                                      <p:tavLst>
                                        <p:tav tm="0">
                                          <p:val>
                                            <p:strVal val="#ppt_x"/>
                                          </p:val>
                                        </p:tav>
                                        <p:tav tm="100000">
                                          <p:val>
                                            <p:strVal val="#ppt_x"/>
                                          </p:val>
                                        </p:tav>
                                      </p:tavLst>
                                    </p:anim>
                                    <p:anim calcmode="lin" valueType="num">
                                      <p:cBhvr>
                                        <p:cTn id="20" dur="500" fill="hold"/>
                                        <p:tgtEl>
                                          <p:spTgt spid="68"/>
                                        </p:tgtEl>
                                        <p:attrNameLst>
                                          <p:attrName>ppt_y</p:attrName>
                                        </p:attrNameLst>
                                      </p:cBhvr>
                                      <p:tavLst>
                                        <p:tav tm="0">
                                          <p:val>
                                            <p:strVal val="#ppt_y+.1"/>
                                          </p:val>
                                        </p:tav>
                                        <p:tav tm="100000">
                                          <p:val>
                                            <p:strVal val="#ppt_y"/>
                                          </p:val>
                                        </p:tav>
                                      </p:tavLst>
                                    </p:anim>
                                  </p:childTnLst>
                                </p:cTn>
                              </p:par>
                            </p:childTnLst>
                          </p:cTn>
                        </p:par>
                        <p:par>
                          <p:cTn id="21" fill="hold">
                            <p:stCondLst>
                              <p:cond delay="2100"/>
                            </p:stCondLst>
                            <p:childTnLst>
                              <p:par>
                                <p:cTn id="22" presetID="16" presetClass="entr" presetSubtype="21" fill="hold" grpId="0" nodeType="afterEffect">
                                  <p:stCondLst>
                                    <p:cond delay="0"/>
                                  </p:stCondLst>
                                  <p:childTnLst>
                                    <p:set>
                                      <p:cBhvr>
                                        <p:cTn id="23" dur="1" fill="hold">
                                          <p:stCondLst>
                                            <p:cond delay="0"/>
                                          </p:stCondLst>
                                        </p:cTn>
                                        <p:tgtEl>
                                          <p:spTgt spid="1035"/>
                                        </p:tgtEl>
                                        <p:attrNameLst>
                                          <p:attrName>style.visibility</p:attrName>
                                        </p:attrNameLst>
                                      </p:cBhvr>
                                      <p:to>
                                        <p:strVal val="visible"/>
                                      </p:to>
                                    </p:set>
                                    <p:animEffect transition="in" filter="barn(inVertical)">
                                      <p:cBhvr>
                                        <p:cTn id="24" dur="350"/>
                                        <p:tgtEl>
                                          <p:spTgt spid="1035"/>
                                        </p:tgtEl>
                                      </p:cBhvr>
                                    </p:animEffect>
                                  </p:childTnLst>
                                </p:cTn>
                              </p:par>
                            </p:childTnLst>
                          </p:cTn>
                        </p:par>
                        <p:par>
                          <p:cTn id="25" fill="hold">
                            <p:stCondLst>
                              <p:cond delay="2450"/>
                            </p:stCondLst>
                            <p:childTnLst>
                              <p:par>
                                <p:cTn id="26" presetID="42" presetClass="entr" presetSubtype="0" fill="hold" grpId="0" nodeType="afterEffect">
                                  <p:stCondLst>
                                    <p:cond delay="0"/>
                                  </p:stCondLst>
                                  <p:childTnLst>
                                    <p:set>
                                      <p:cBhvr>
                                        <p:cTn id="27" dur="1" fill="hold">
                                          <p:stCondLst>
                                            <p:cond delay="0"/>
                                          </p:stCondLst>
                                        </p:cTn>
                                        <p:tgtEl>
                                          <p:spTgt spid="1041">
                                            <p:txEl>
                                              <p:pRg st="0" end="0"/>
                                            </p:txEl>
                                          </p:spTgt>
                                        </p:tgtEl>
                                        <p:attrNameLst>
                                          <p:attrName>style.visibility</p:attrName>
                                        </p:attrNameLst>
                                      </p:cBhvr>
                                      <p:to>
                                        <p:strVal val="visible"/>
                                      </p:to>
                                    </p:set>
                                    <p:animEffect transition="in" filter="fade">
                                      <p:cBhvr>
                                        <p:cTn id="28" dur="500"/>
                                        <p:tgtEl>
                                          <p:spTgt spid="1041">
                                            <p:txEl>
                                              <p:pRg st="0" end="0"/>
                                            </p:txEl>
                                          </p:spTgt>
                                        </p:tgtEl>
                                      </p:cBhvr>
                                    </p:animEffect>
                                    <p:anim calcmode="lin" valueType="num">
                                      <p:cBhvr>
                                        <p:cTn id="29" dur="500" fill="hold"/>
                                        <p:tgtEl>
                                          <p:spTgt spid="1041">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041">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950"/>
                            </p:stCondLst>
                            <p:childTnLst>
                              <p:par>
                                <p:cTn id="32" presetID="16" presetClass="entr" presetSubtype="21"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arn(inVertical)">
                                      <p:cBhvr>
                                        <p:cTn id="34" dur="350"/>
                                        <p:tgtEl>
                                          <p:spTgt spid="62"/>
                                        </p:tgtEl>
                                      </p:cBhvr>
                                    </p:animEffect>
                                  </p:childTnLst>
                                </p:cTn>
                              </p:par>
                            </p:childTnLst>
                          </p:cTn>
                        </p:par>
                        <p:par>
                          <p:cTn id="35" fill="hold">
                            <p:stCondLst>
                              <p:cond delay="3300"/>
                            </p:stCondLst>
                            <p:childTnLst>
                              <p:par>
                                <p:cTn id="36" presetID="42" presetClass="entr" presetSubtype="0" fill="hold" grpId="0"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1000"/>
                                        <p:tgtEl>
                                          <p:spTgt spid="61"/>
                                        </p:tgtEl>
                                      </p:cBhvr>
                                    </p:animEffect>
                                    <p:anim calcmode="lin" valueType="num">
                                      <p:cBhvr>
                                        <p:cTn id="39" dur="1000" fill="hold"/>
                                        <p:tgtEl>
                                          <p:spTgt spid="61"/>
                                        </p:tgtEl>
                                        <p:attrNameLst>
                                          <p:attrName>ppt_x</p:attrName>
                                        </p:attrNameLst>
                                      </p:cBhvr>
                                      <p:tavLst>
                                        <p:tav tm="0">
                                          <p:val>
                                            <p:strVal val="#ppt_x"/>
                                          </p:val>
                                        </p:tav>
                                        <p:tav tm="100000">
                                          <p:val>
                                            <p:strVal val="#ppt_x"/>
                                          </p:val>
                                        </p:tav>
                                      </p:tavLst>
                                    </p:anim>
                                    <p:anim calcmode="lin" valueType="num">
                                      <p:cBhvr>
                                        <p:cTn id="40" dur="1000" fill="hold"/>
                                        <p:tgtEl>
                                          <p:spTgt spid="61"/>
                                        </p:tgtEl>
                                        <p:attrNameLst>
                                          <p:attrName>ppt_y</p:attrName>
                                        </p:attrNameLst>
                                      </p:cBhvr>
                                      <p:tavLst>
                                        <p:tav tm="0">
                                          <p:val>
                                            <p:strVal val="#ppt_y+.1"/>
                                          </p:val>
                                        </p:tav>
                                        <p:tav tm="100000">
                                          <p:val>
                                            <p:strVal val="#ppt_y"/>
                                          </p:val>
                                        </p:tav>
                                      </p:tavLst>
                                    </p:anim>
                                  </p:childTnLst>
                                </p:cTn>
                              </p:par>
                            </p:childTnLst>
                          </p:cTn>
                        </p:par>
                        <p:par>
                          <p:cTn id="41" fill="hold">
                            <p:stCondLst>
                              <p:cond delay="4300"/>
                            </p:stCondLst>
                            <p:childTnLst>
                              <p:par>
                                <p:cTn id="42" presetID="16" presetClass="entr" presetSubtype="21" fill="hold" grpId="0" nodeType="afterEffect">
                                  <p:stCondLst>
                                    <p:cond delay="0"/>
                                  </p:stCondLst>
                                  <p:childTnLst>
                                    <p:set>
                                      <p:cBhvr>
                                        <p:cTn id="43" dur="1" fill="hold">
                                          <p:stCondLst>
                                            <p:cond delay="0"/>
                                          </p:stCondLst>
                                        </p:cTn>
                                        <p:tgtEl>
                                          <p:spTgt spid="1037"/>
                                        </p:tgtEl>
                                        <p:attrNameLst>
                                          <p:attrName>style.visibility</p:attrName>
                                        </p:attrNameLst>
                                      </p:cBhvr>
                                      <p:to>
                                        <p:strVal val="visible"/>
                                      </p:to>
                                    </p:set>
                                    <p:animEffect transition="in" filter="barn(inVertical)">
                                      <p:cBhvr>
                                        <p:cTn id="44" dur="350"/>
                                        <p:tgtEl>
                                          <p:spTgt spid="1037"/>
                                        </p:tgtEl>
                                      </p:cBhvr>
                                    </p:animEffect>
                                  </p:childTnLst>
                                </p:cTn>
                              </p:par>
                            </p:childTnLst>
                          </p:cTn>
                        </p:par>
                        <p:par>
                          <p:cTn id="45" fill="hold">
                            <p:stCondLst>
                              <p:cond delay="4650"/>
                            </p:stCondLst>
                            <p:childTnLst>
                              <p:par>
                                <p:cTn id="46" presetID="42" presetClass="entr" presetSubtype="0" fill="hold" grpId="0" nodeType="afterEffect">
                                  <p:stCondLst>
                                    <p:cond delay="0"/>
                                  </p:stCondLst>
                                  <p:childTnLst>
                                    <p:set>
                                      <p:cBhvr>
                                        <p:cTn id="47" dur="1" fill="hold">
                                          <p:stCondLst>
                                            <p:cond delay="0"/>
                                          </p:stCondLst>
                                        </p:cTn>
                                        <p:tgtEl>
                                          <p:spTgt spid="1039">
                                            <p:txEl>
                                              <p:pRg st="0" end="0"/>
                                            </p:txEl>
                                          </p:spTgt>
                                        </p:tgtEl>
                                        <p:attrNameLst>
                                          <p:attrName>style.visibility</p:attrName>
                                        </p:attrNameLst>
                                      </p:cBhvr>
                                      <p:to>
                                        <p:strVal val="visible"/>
                                      </p:to>
                                    </p:set>
                                    <p:animEffect transition="in" filter="fade">
                                      <p:cBhvr>
                                        <p:cTn id="48" dur="750"/>
                                        <p:tgtEl>
                                          <p:spTgt spid="1039">
                                            <p:txEl>
                                              <p:pRg st="0" end="0"/>
                                            </p:txEl>
                                          </p:spTgt>
                                        </p:tgtEl>
                                      </p:cBhvr>
                                    </p:animEffect>
                                    <p:anim calcmode="lin" valueType="num">
                                      <p:cBhvr>
                                        <p:cTn id="49" dur="750" fill="hold"/>
                                        <p:tgtEl>
                                          <p:spTgt spid="1039">
                                            <p:txEl>
                                              <p:pRg st="0" end="0"/>
                                            </p:txEl>
                                          </p:spTgt>
                                        </p:tgtEl>
                                        <p:attrNameLst>
                                          <p:attrName>ppt_x</p:attrName>
                                        </p:attrNameLst>
                                      </p:cBhvr>
                                      <p:tavLst>
                                        <p:tav tm="0">
                                          <p:val>
                                            <p:strVal val="#ppt_x"/>
                                          </p:val>
                                        </p:tav>
                                        <p:tav tm="100000">
                                          <p:val>
                                            <p:strVal val="#ppt_x"/>
                                          </p:val>
                                        </p:tav>
                                      </p:tavLst>
                                    </p:anim>
                                    <p:anim calcmode="lin" valueType="num">
                                      <p:cBhvr>
                                        <p:cTn id="50" dur="750" fill="hold"/>
                                        <p:tgtEl>
                                          <p:spTgt spid="1039">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5400"/>
                            </p:stCondLst>
                            <p:childTnLst>
                              <p:par>
                                <p:cTn id="52" presetID="16" presetClass="entr" presetSubtype="21"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barn(inVertical)">
                                      <p:cBhvr>
                                        <p:cTn id="54" dur="350"/>
                                        <p:tgtEl>
                                          <p:spTgt spid="64"/>
                                        </p:tgtEl>
                                      </p:cBhvr>
                                    </p:animEffect>
                                  </p:childTnLst>
                                </p:cTn>
                              </p:par>
                            </p:childTnLst>
                          </p:cTn>
                        </p:par>
                        <p:par>
                          <p:cTn id="55" fill="hold">
                            <p:stCondLst>
                              <p:cond delay="5750"/>
                            </p:stCondLst>
                            <p:childTnLst>
                              <p:par>
                                <p:cTn id="56" presetID="42"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1000"/>
                                        <p:tgtEl>
                                          <p:spTgt spid="63"/>
                                        </p:tgtEl>
                                      </p:cBhvr>
                                    </p:animEffect>
                                    <p:anim calcmode="lin" valueType="num">
                                      <p:cBhvr>
                                        <p:cTn id="59" dur="1000" fill="hold"/>
                                        <p:tgtEl>
                                          <p:spTgt spid="63"/>
                                        </p:tgtEl>
                                        <p:attrNameLst>
                                          <p:attrName>ppt_x</p:attrName>
                                        </p:attrNameLst>
                                      </p:cBhvr>
                                      <p:tavLst>
                                        <p:tav tm="0">
                                          <p:val>
                                            <p:strVal val="#ppt_x"/>
                                          </p:val>
                                        </p:tav>
                                        <p:tav tm="100000">
                                          <p:val>
                                            <p:strVal val="#ppt_x"/>
                                          </p:val>
                                        </p:tav>
                                      </p:tavLst>
                                    </p:anim>
                                    <p:anim calcmode="lin" valueType="num">
                                      <p:cBhvr>
                                        <p:cTn id="60" dur="1000" fill="hold"/>
                                        <p:tgtEl>
                                          <p:spTgt spid="63"/>
                                        </p:tgtEl>
                                        <p:attrNameLst>
                                          <p:attrName>ppt_y</p:attrName>
                                        </p:attrNameLst>
                                      </p:cBhvr>
                                      <p:tavLst>
                                        <p:tav tm="0">
                                          <p:val>
                                            <p:strVal val="#ppt_y+.1"/>
                                          </p:val>
                                        </p:tav>
                                        <p:tav tm="100000">
                                          <p:val>
                                            <p:strVal val="#ppt_y"/>
                                          </p:val>
                                        </p:tav>
                                      </p:tavLst>
                                    </p:anim>
                                  </p:childTnLst>
                                </p:cTn>
                              </p:par>
                            </p:childTnLst>
                          </p:cTn>
                        </p:par>
                        <p:par>
                          <p:cTn id="61" fill="hold">
                            <p:stCondLst>
                              <p:cond delay="6750"/>
                            </p:stCondLst>
                            <p:childTnLst>
                              <p:par>
                                <p:cTn id="62" presetID="16" presetClass="entr" presetSubtype="21" fill="hold" grpId="0" nodeType="after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barn(inVertical)">
                                      <p:cBhvr>
                                        <p:cTn id="64" dur="350"/>
                                        <p:tgtEl>
                                          <p:spTgt spid="65"/>
                                        </p:tgtEl>
                                      </p:cBhvr>
                                    </p:animEffect>
                                  </p:childTnLst>
                                </p:cTn>
                              </p:par>
                            </p:childTnLst>
                          </p:cTn>
                        </p:par>
                        <p:par>
                          <p:cTn id="65" fill="hold">
                            <p:stCondLst>
                              <p:cond delay="7100"/>
                            </p:stCondLst>
                            <p:childTnLst>
                              <p:par>
                                <p:cTn id="66" presetID="42"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000"/>
                                        <p:tgtEl>
                                          <p:spTgt spid="66"/>
                                        </p:tgtEl>
                                      </p:cBhvr>
                                    </p:animEffect>
                                    <p:anim calcmode="lin" valueType="num">
                                      <p:cBhvr>
                                        <p:cTn id="69" dur="1000" fill="hold"/>
                                        <p:tgtEl>
                                          <p:spTgt spid="66"/>
                                        </p:tgtEl>
                                        <p:attrNameLst>
                                          <p:attrName>ppt_x</p:attrName>
                                        </p:attrNameLst>
                                      </p:cBhvr>
                                      <p:tavLst>
                                        <p:tav tm="0">
                                          <p:val>
                                            <p:strVal val="#ppt_x"/>
                                          </p:val>
                                        </p:tav>
                                        <p:tav tm="100000">
                                          <p:val>
                                            <p:strVal val="#ppt_x"/>
                                          </p:val>
                                        </p:tav>
                                      </p:tavLst>
                                    </p:anim>
                                    <p:anim calcmode="lin" valueType="num">
                                      <p:cBhvr>
                                        <p:cTn id="7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 grpId="0"/>
      <p:bldP spid="1035" grpId="0"/>
      <p:bldP spid="1037" grpId="0"/>
      <p:bldP spid="1039" grpId="0" build="p"/>
      <p:bldP spid="1041" grpId="0" build="p"/>
      <p:bldP spid="61" grpId="0"/>
      <p:bldP spid="62" grpId="0"/>
      <p:bldP spid="63" grpId="0"/>
      <p:bldP spid="64" grpId="0"/>
      <p:bldP spid="65" grpId="0"/>
      <p:bldP spid="66" grpId="0"/>
      <p:bldP spid="67"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645;p45">
            <a:extLst>
              <a:ext uri="{FF2B5EF4-FFF2-40B4-BE49-F238E27FC236}">
                <a16:creationId xmlns:a16="http://schemas.microsoft.com/office/drawing/2014/main" id="{B4C61E16-8E3D-4957-B321-C8EE0D5C99F9}"/>
              </a:ext>
            </a:extLst>
          </p:cNvPr>
          <p:cNvGrpSpPr/>
          <p:nvPr/>
        </p:nvGrpSpPr>
        <p:grpSpPr>
          <a:xfrm>
            <a:off x="5157057" y="990528"/>
            <a:ext cx="3731762" cy="3466215"/>
            <a:chOff x="5049725" y="2635825"/>
            <a:chExt cx="481825" cy="451700"/>
          </a:xfrm>
          <a:solidFill>
            <a:schemeClr val="accent1"/>
          </a:solidFill>
        </p:grpSpPr>
        <p:sp>
          <p:nvSpPr>
            <p:cNvPr id="4" name="Google Shape;4646;p45">
              <a:extLst>
                <a:ext uri="{FF2B5EF4-FFF2-40B4-BE49-F238E27FC236}">
                  <a16:creationId xmlns:a16="http://schemas.microsoft.com/office/drawing/2014/main" id="{9936F7A5-FBCF-4F2A-8FD6-07726206E7DD}"/>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647;p45">
              <a:extLst>
                <a:ext uri="{FF2B5EF4-FFF2-40B4-BE49-F238E27FC236}">
                  <a16:creationId xmlns:a16="http://schemas.microsoft.com/office/drawing/2014/main" id="{2F880399-2749-498C-AB3A-0116C1128459}"/>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648;p45">
              <a:extLst>
                <a:ext uri="{FF2B5EF4-FFF2-40B4-BE49-F238E27FC236}">
                  <a16:creationId xmlns:a16="http://schemas.microsoft.com/office/drawing/2014/main" id="{E744C4EA-80FC-4700-8C3B-520A29EAA3FF}"/>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FB9BD98-8B53-4B91-8C2A-49E54BE6AE3E}"/>
              </a:ext>
            </a:extLst>
          </p:cNvPr>
          <p:cNvSpPr txBox="1"/>
          <p:nvPr/>
        </p:nvSpPr>
        <p:spPr>
          <a:xfrm>
            <a:off x="5300173" y="1649633"/>
            <a:ext cx="3444948" cy="1200329"/>
          </a:xfrm>
          <a:prstGeom prst="rect">
            <a:avLst/>
          </a:prstGeom>
          <a:noFill/>
        </p:spPr>
        <p:txBody>
          <a:bodyPr wrap="square" rtlCol="0">
            <a:spAutoFit/>
          </a:bodyPr>
          <a:lstStyle/>
          <a:p>
            <a:pPr algn="ctr"/>
            <a:r>
              <a:rPr lang="en-US" sz="2400" dirty="0">
                <a:solidFill>
                  <a:schemeClr val="tx1"/>
                </a:solidFill>
                <a:latin typeface="Roboto Medium" panose="02000000000000000000" pitchFamily="2" charset="0"/>
                <a:ea typeface="Roboto Medium" panose="02000000000000000000" pitchFamily="2" charset="0"/>
              </a:rPr>
              <a:t>Thank You for listening.</a:t>
            </a:r>
          </a:p>
          <a:p>
            <a:pPr algn="ctr"/>
            <a:r>
              <a:rPr lang="en-US" sz="2400" dirty="0">
                <a:solidFill>
                  <a:schemeClr val="tx1"/>
                </a:solidFill>
                <a:latin typeface="Roboto Medium" panose="02000000000000000000" pitchFamily="2" charset="0"/>
                <a:ea typeface="Roboto Medium" panose="02000000000000000000" pitchFamily="2" charset="0"/>
              </a:rPr>
              <a:t>Any suggestions would be appreciated.</a:t>
            </a:r>
          </a:p>
        </p:txBody>
      </p:sp>
      <p:grpSp>
        <p:nvGrpSpPr>
          <p:cNvPr id="9" name="Google Shape;7365;p50">
            <a:extLst>
              <a:ext uri="{FF2B5EF4-FFF2-40B4-BE49-F238E27FC236}">
                <a16:creationId xmlns:a16="http://schemas.microsoft.com/office/drawing/2014/main" id="{9CF9A1ED-A2D9-43D0-AD28-686CB2C9AED0}"/>
              </a:ext>
            </a:extLst>
          </p:cNvPr>
          <p:cNvGrpSpPr/>
          <p:nvPr/>
        </p:nvGrpSpPr>
        <p:grpSpPr>
          <a:xfrm>
            <a:off x="594028" y="1480732"/>
            <a:ext cx="2638269" cy="2182037"/>
            <a:chOff x="-30735200" y="3552550"/>
            <a:chExt cx="292225" cy="290925"/>
          </a:xfrm>
          <a:solidFill>
            <a:schemeClr val="accent1"/>
          </a:solidFill>
        </p:grpSpPr>
        <p:sp>
          <p:nvSpPr>
            <p:cNvPr id="10" name="Google Shape;7366;p50">
              <a:extLst>
                <a:ext uri="{FF2B5EF4-FFF2-40B4-BE49-F238E27FC236}">
                  <a16:creationId xmlns:a16="http://schemas.microsoft.com/office/drawing/2014/main" id="{4FB2676C-38AC-48E8-ACC1-BB2C017DB34B}"/>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67;p50">
              <a:extLst>
                <a:ext uri="{FF2B5EF4-FFF2-40B4-BE49-F238E27FC236}">
                  <a16:creationId xmlns:a16="http://schemas.microsoft.com/office/drawing/2014/main" id="{6507C6F7-CF84-4C33-940A-167E81DB3214}"/>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BE3B8F62-878F-4A9E-9750-6FBB1282363F}"/>
              </a:ext>
            </a:extLst>
          </p:cNvPr>
          <p:cNvSpPr txBox="1"/>
          <p:nvPr/>
        </p:nvSpPr>
        <p:spPr>
          <a:xfrm>
            <a:off x="249154" y="4597573"/>
            <a:ext cx="482824"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18</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92594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22F842D-B108-4033-B928-39D75725245E}"/>
              </a:ext>
            </a:extLst>
          </p:cNvPr>
          <p:cNvPicPr>
            <a:picLocks noChangeAspect="1"/>
          </p:cNvPicPr>
          <p:nvPr/>
        </p:nvPicPr>
        <p:blipFill>
          <a:blip r:embed="rId2">
            <a:extLst>
              <a:ext uri="{28A0092B-C50C-407E-A947-70E740481C1C}">
                <a14:useLocalDpi xmlns:a14="http://schemas.microsoft.com/office/drawing/2010/main" val="0"/>
              </a:ext>
            </a:extLst>
          </a:blip>
          <a:srcRect l="12487" r="12487"/>
          <a:stretch/>
        </p:blipFill>
        <p:spPr>
          <a:xfrm rot="5400000">
            <a:off x="6818424" y="1230135"/>
            <a:ext cx="1909212" cy="1909883"/>
          </a:xfrm>
          <a:prstGeom prst="ellipse">
            <a:avLst/>
          </a:prstGeom>
          <a:ln w="9525" cap="rnd">
            <a:solidFill>
              <a:schemeClr val="tx1"/>
            </a:solidFill>
          </a:ln>
          <a:effectLst>
            <a:outerShdw blurRad="381000" dist="292100" dir="5400000" sx="-80000" sy="-18000" rotWithShape="0">
              <a:srgbClr val="000000">
                <a:alpha val="22000"/>
              </a:srgbClr>
            </a:outerShdw>
          </a:effectLst>
        </p:spPr>
      </p:pic>
      <p:pic>
        <p:nvPicPr>
          <p:cNvPr id="18" name="Picture 17">
            <a:extLst>
              <a:ext uri="{FF2B5EF4-FFF2-40B4-BE49-F238E27FC236}">
                <a16:creationId xmlns:a16="http://schemas.microsoft.com/office/drawing/2014/main" id="{41D46414-E5E9-4AC2-958D-71B2EEC3642A}"/>
              </a:ext>
            </a:extLst>
          </p:cNvPr>
          <p:cNvPicPr>
            <a:picLocks noChangeAspect="1"/>
          </p:cNvPicPr>
          <p:nvPr/>
        </p:nvPicPr>
        <p:blipFill>
          <a:blip r:embed="rId3">
            <a:extLst>
              <a:ext uri="{28A0092B-C50C-407E-A947-70E740481C1C}">
                <a14:useLocalDpi xmlns:a14="http://schemas.microsoft.com/office/drawing/2010/main" val="0"/>
              </a:ext>
            </a:extLst>
          </a:blip>
          <a:srcRect t="5072" b="5072"/>
          <a:stretch/>
        </p:blipFill>
        <p:spPr>
          <a:xfrm>
            <a:off x="3617058" y="1230470"/>
            <a:ext cx="1909883" cy="1909212"/>
          </a:xfrm>
          <a:prstGeom prst="ellipse">
            <a:avLst/>
          </a:prstGeom>
          <a:ln w="9525" cap="rnd">
            <a:solidFill>
              <a:schemeClr val="tx1"/>
            </a:solidFill>
          </a:ln>
          <a:effectLst>
            <a:outerShdw blurRad="381000" dist="292100" dir="5400000" sx="-80000" sy="-18000" rotWithShape="0">
              <a:srgbClr val="000000">
                <a:alpha val="22000"/>
              </a:srgbClr>
            </a:outerShdw>
          </a:effectLst>
        </p:spPr>
      </p:pic>
      <p:sp>
        <p:nvSpPr>
          <p:cNvPr id="5" name="TextBox 4">
            <a:extLst>
              <a:ext uri="{FF2B5EF4-FFF2-40B4-BE49-F238E27FC236}">
                <a16:creationId xmlns:a16="http://schemas.microsoft.com/office/drawing/2014/main" id="{07C6D3F3-716F-4201-B43F-6EF8984F9D14}"/>
              </a:ext>
            </a:extLst>
          </p:cNvPr>
          <p:cNvSpPr txBox="1"/>
          <p:nvPr/>
        </p:nvSpPr>
        <p:spPr>
          <a:xfrm>
            <a:off x="2819064" y="163464"/>
            <a:ext cx="3505869" cy="46166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400" b="1" dirty="0">
                <a:solidFill>
                  <a:schemeClr val="accent1"/>
                </a:solidFill>
                <a:latin typeface="Comic Sans MS" panose="030F0702030302020204" pitchFamily="66" charset="0"/>
              </a:rPr>
              <a:t> Meet The Team!</a:t>
            </a:r>
          </a:p>
        </p:txBody>
      </p:sp>
      <p:sp>
        <p:nvSpPr>
          <p:cNvPr id="8" name="TextBox 7">
            <a:extLst>
              <a:ext uri="{FF2B5EF4-FFF2-40B4-BE49-F238E27FC236}">
                <a16:creationId xmlns:a16="http://schemas.microsoft.com/office/drawing/2014/main" id="{3C4BE5BB-802C-4421-BF06-C41FB9CBA78A}"/>
              </a:ext>
            </a:extLst>
          </p:cNvPr>
          <p:cNvSpPr txBox="1"/>
          <p:nvPr/>
        </p:nvSpPr>
        <p:spPr>
          <a:xfrm>
            <a:off x="412342" y="3565182"/>
            <a:ext cx="2080441" cy="584775"/>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rPr>
              <a:t>Nafisa Tabassum</a:t>
            </a:r>
          </a:p>
          <a:p>
            <a:pPr algn="ctr"/>
            <a:r>
              <a:rPr lang="en-US" sz="1600" b="1" dirty="0">
                <a:solidFill>
                  <a:schemeClr val="bg1"/>
                </a:solidFill>
                <a:latin typeface="Roboto" panose="02000000000000000000" pitchFamily="2" charset="0"/>
                <a:ea typeface="Roboto" panose="02000000000000000000" pitchFamily="2" charset="0"/>
              </a:rPr>
              <a:t>190042104</a:t>
            </a:r>
          </a:p>
        </p:txBody>
      </p:sp>
      <p:sp>
        <p:nvSpPr>
          <p:cNvPr id="10" name="TextBox 9">
            <a:extLst>
              <a:ext uri="{FF2B5EF4-FFF2-40B4-BE49-F238E27FC236}">
                <a16:creationId xmlns:a16="http://schemas.microsoft.com/office/drawing/2014/main" id="{F20E0C2E-E205-4991-BB9D-EB7AEA56447E}"/>
              </a:ext>
            </a:extLst>
          </p:cNvPr>
          <p:cNvSpPr txBox="1"/>
          <p:nvPr/>
        </p:nvSpPr>
        <p:spPr>
          <a:xfrm>
            <a:off x="3788493" y="3565182"/>
            <a:ext cx="1567012" cy="584775"/>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rPr>
              <a:t>Ajwad Abrar</a:t>
            </a:r>
          </a:p>
          <a:p>
            <a:pPr algn="ctr"/>
            <a:r>
              <a:rPr lang="en-US" sz="1600" b="1" dirty="0">
                <a:solidFill>
                  <a:schemeClr val="bg1"/>
                </a:solidFill>
                <a:latin typeface="Roboto" panose="02000000000000000000" pitchFamily="2" charset="0"/>
                <a:ea typeface="Roboto" panose="02000000000000000000" pitchFamily="2" charset="0"/>
              </a:rPr>
              <a:t>190042106</a:t>
            </a:r>
          </a:p>
        </p:txBody>
      </p:sp>
      <p:sp>
        <p:nvSpPr>
          <p:cNvPr id="12" name="TextBox 11">
            <a:extLst>
              <a:ext uri="{FF2B5EF4-FFF2-40B4-BE49-F238E27FC236}">
                <a16:creationId xmlns:a16="http://schemas.microsoft.com/office/drawing/2014/main" id="{019BA759-1EA8-4143-A942-9AE8A635153D}"/>
              </a:ext>
            </a:extLst>
          </p:cNvPr>
          <p:cNvSpPr txBox="1"/>
          <p:nvPr/>
        </p:nvSpPr>
        <p:spPr>
          <a:xfrm>
            <a:off x="6874796" y="3565182"/>
            <a:ext cx="1909884" cy="584775"/>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rPr>
              <a:t>Prianka Maheru</a:t>
            </a:r>
          </a:p>
          <a:p>
            <a:pPr algn="ctr"/>
            <a:r>
              <a:rPr lang="en-US" sz="1600" b="1" dirty="0">
                <a:solidFill>
                  <a:schemeClr val="bg1"/>
                </a:solidFill>
                <a:latin typeface="Roboto" panose="02000000000000000000" pitchFamily="2" charset="0"/>
                <a:ea typeface="Roboto" panose="02000000000000000000" pitchFamily="2" charset="0"/>
              </a:rPr>
              <a:t>190042112</a:t>
            </a:r>
          </a:p>
        </p:txBody>
      </p:sp>
      <p:pic>
        <p:nvPicPr>
          <p:cNvPr id="13" name="Picture 12">
            <a:extLst>
              <a:ext uri="{FF2B5EF4-FFF2-40B4-BE49-F238E27FC236}">
                <a16:creationId xmlns:a16="http://schemas.microsoft.com/office/drawing/2014/main" id="{39E5BA7E-BDDC-4D05-8D62-008FF6DA121C}"/>
              </a:ext>
            </a:extLst>
          </p:cNvPr>
          <p:cNvPicPr>
            <a:picLocks noChangeAspect="1"/>
          </p:cNvPicPr>
          <p:nvPr/>
        </p:nvPicPr>
        <p:blipFill>
          <a:blip r:embed="rId4">
            <a:extLst>
              <a:ext uri="{28A0092B-C50C-407E-A947-70E740481C1C}">
                <a14:useLocalDpi xmlns:a14="http://schemas.microsoft.com/office/drawing/2010/main" val="0"/>
              </a:ext>
            </a:extLst>
          </a:blip>
          <a:srcRect l="52" r="52"/>
          <a:stretch/>
        </p:blipFill>
        <p:spPr>
          <a:xfrm>
            <a:off x="582900" y="1230470"/>
            <a:ext cx="1909883" cy="1909212"/>
          </a:xfrm>
          <a:prstGeom prst="ellipse">
            <a:avLst/>
          </a:prstGeom>
          <a:ln w="9525" cap="rnd">
            <a:solidFill>
              <a:schemeClr val="tx1"/>
            </a:solidFill>
          </a:ln>
          <a:effectLst>
            <a:outerShdw blurRad="381000" dist="292100" dir="5400000" sx="-80000" sy="-18000" rotWithShape="0">
              <a:srgbClr val="000000">
                <a:alpha val="22000"/>
              </a:srgbClr>
            </a:outerShdw>
          </a:effectLst>
        </p:spPr>
      </p:pic>
      <p:sp>
        <p:nvSpPr>
          <p:cNvPr id="7" name="TextBox 6">
            <a:extLst>
              <a:ext uri="{FF2B5EF4-FFF2-40B4-BE49-F238E27FC236}">
                <a16:creationId xmlns:a16="http://schemas.microsoft.com/office/drawing/2014/main" id="{F7995FE6-CD3F-4477-84DF-67C883B58578}"/>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2</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323522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ircle(in)">
                                      <p:cBhvr>
                                        <p:cTn id="11" dur="1000"/>
                                        <p:tgtEl>
                                          <p:spTgt spid="13"/>
                                        </p:tgtEl>
                                      </p:cBhvr>
                                    </p:animEffect>
                                  </p:childTnLst>
                                </p:cTn>
                              </p:par>
                            </p:childTnLst>
                          </p:cTn>
                        </p:par>
                        <p:par>
                          <p:cTn id="12" fill="hold">
                            <p:stCondLst>
                              <p:cond delay="1000"/>
                            </p:stCondLst>
                            <p:childTnLst>
                              <p:par>
                                <p:cTn id="13" presetID="22" presetClass="entr" presetSubtype="4" fill="hold" grpId="0"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Effect transition="in" filter="wipe(down)">
                                      <p:cBhvr>
                                        <p:cTn id="15" dur="750"/>
                                        <p:tgtEl>
                                          <p:spTgt spid="8"/>
                                        </p:tgtEl>
                                      </p:cBhvr>
                                    </p:animEffect>
                                  </p:childTnLst>
                                </p:cTn>
                              </p:par>
                            </p:childTnLst>
                          </p:cTn>
                        </p:par>
                        <p:par>
                          <p:cTn id="16" fill="hold">
                            <p:stCondLst>
                              <p:cond delay="3400"/>
                            </p:stCondLst>
                            <p:childTnLst>
                              <p:par>
                                <p:cTn id="17" presetID="6"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circle(in)">
                                      <p:cBhvr>
                                        <p:cTn id="19" dur="1000"/>
                                        <p:tgtEl>
                                          <p:spTgt spid="18"/>
                                        </p:tgtEl>
                                      </p:cBhvr>
                                    </p:animEffect>
                                  </p:childTnLst>
                                </p:cTn>
                              </p:par>
                            </p:childTnLst>
                          </p:cTn>
                        </p:par>
                        <p:par>
                          <p:cTn id="20" fill="hold">
                            <p:stCondLst>
                              <p:cond delay="4400"/>
                            </p:stCondLst>
                            <p:childTnLst>
                              <p:par>
                                <p:cTn id="21" presetID="22" presetClass="entr" presetSubtype="4"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Effect transition="in" filter="wipe(down)">
                                      <p:cBhvr>
                                        <p:cTn id="23" dur="750"/>
                                        <p:tgtEl>
                                          <p:spTgt spid="10"/>
                                        </p:tgtEl>
                                      </p:cBhvr>
                                    </p:animEffect>
                                  </p:childTnLst>
                                </p:cTn>
                              </p:par>
                            </p:childTnLst>
                          </p:cTn>
                        </p:par>
                        <p:par>
                          <p:cTn id="24" fill="hold">
                            <p:stCondLst>
                              <p:cond delay="6500"/>
                            </p:stCondLst>
                            <p:childTnLst>
                              <p:par>
                                <p:cTn id="25" presetID="6"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ircle(in)">
                                      <p:cBhvr>
                                        <p:cTn id="27" dur="1000"/>
                                        <p:tgtEl>
                                          <p:spTgt spid="14"/>
                                        </p:tgtEl>
                                      </p:cBhvr>
                                    </p:animEffect>
                                  </p:childTnLst>
                                </p:cTn>
                              </p:par>
                            </p:childTnLst>
                          </p:cTn>
                        </p:par>
                        <p:par>
                          <p:cTn id="28" fill="hold">
                            <p:stCondLst>
                              <p:cond delay="7500"/>
                            </p:stCondLst>
                            <p:childTnLst>
                              <p:par>
                                <p:cTn id="29" presetID="22" presetClass="entr" presetSubtype="4" fill="hold" grpId="0" nodeType="afterEffect">
                                  <p:stCondLst>
                                    <p:cond delay="0"/>
                                  </p:stCondLst>
                                  <p:iterate type="lt">
                                    <p:tmPct val="10000"/>
                                  </p:iterate>
                                  <p:childTnLst>
                                    <p:set>
                                      <p:cBhvr>
                                        <p:cTn id="30" dur="1" fill="hold">
                                          <p:stCondLst>
                                            <p:cond delay="0"/>
                                          </p:stCondLst>
                                        </p:cTn>
                                        <p:tgtEl>
                                          <p:spTgt spid="12"/>
                                        </p:tgtEl>
                                        <p:attrNameLst>
                                          <p:attrName>style.visibility</p:attrName>
                                        </p:attrNameLst>
                                      </p:cBhvr>
                                      <p:to>
                                        <p:strVal val="visible"/>
                                      </p:to>
                                    </p:set>
                                    <p:animEffect transition="in" filter="wipe(down)">
                                      <p:cBhvr>
                                        <p:cTn id="31"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5" name="Google Shape;215;p21"/>
          <p:cNvSpPr txBox="1">
            <a:spLocks noGrp="1"/>
          </p:cNvSpPr>
          <p:nvPr>
            <p:ph type="subTitle" idx="1"/>
          </p:nvPr>
        </p:nvSpPr>
        <p:spPr>
          <a:xfrm>
            <a:off x="6648264" y="2114140"/>
            <a:ext cx="1889400" cy="3689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solidFill>
                  <a:schemeClr val="accent1"/>
                </a:solidFill>
              </a:rPr>
              <a:t>Technologies we are using</a:t>
            </a:r>
            <a:endParaRPr sz="1000" dirty="0">
              <a:solidFill>
                <a:schemeClr val="accent1"/>
              </a:solidFill>
            </a:endParaRPr>
          </a:p>
        </p:txBody>
      </p:sp>
      <p:sp>
        <p:nvSpPr>
          <p:cNvPr id="216" name="Google Shape;216;p21"/>
          <p:cNvSpPr txBox="1">
            <a:spLocks noGrp="1"/>
          </p:cNvSpPr>
          <p:nvPr>
            <p:ph type="title" idx="2"/>
          </p:nvPr>
        </p:nvSpPr>
        <p:spPr>
          <a:xfrm>
            <a:off x="5662111" y="1835258"/>
            <a:ext cx="696019"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chemeClr val="accent1"/>
                </a:solidFill>
              </a:rPr>
              <a:t>04</a:t>
            </a:r>
            <a:endParaRPr sz="3200" dirty="0">
              <a:solidFill>
                <a:schemeClr val="accent1"/>
              </a:solidFill>
            </a:endParaRPr>
          </a:p>
        </p:txBody>
      </p:sp>
      <p:sp>
        <p:nvSpPr>
          <p:cNvPr id="217" name="Google Shape;217;p21"/>
          <p:cNvSpPr txBox="1">
            <a:spLocks noGrp="1"/>
          </p:cNvSpPr>
          <p:nvPr>
            <p:ph type="subTitle" idx="3"/>
          </p:nvPr>
        </p:nvSpPr>
        <p:spPr>
          <a:xfrm>
            <a:off x="6631153" y="3148597"/>
            <a:ext cx="2203789" cy="472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solidFill>
                  <a:schemeClr val="accent1"/>
                </a:solidFill>
              </a:rPr>
              <a:t>Challenges we are facing</a:t>
            </a:r>
            <a:endParaRPr sz="1000" dirty="0">
              <a:solidFill>
                <a:schemeClr val="accent1"/>
              </a:solidFill>
            </a:endParaRPr>
          </a:p>
        </p:txBody>
      </p:sp>
      <p:sp>
        <p:nvSpPr>
          <p:cNvPr id="218" name="Google Shape;218;p21"/>
          <p:cNvSpPr txBox="1">
            <a:spLocks noGrp="1"/>
          </p:cNvSpPr>
          <p:nvPr>
            <p:ph type="title" idx="4"/>
          </p:nvPr>
        </p:nvSpPr>
        <p:spPr>
          <a:xfrm>
            <a:off x="5769058" y="2892502"/>
            <a:ext cx="681914"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chemeClr val="accent1"/>
                </a:solidFill>
              </a:rPr>
              <a:t>05</a:t>
            </a:r>
            <a:endParaRPr sz="3200" dirty="0">
              <a:solidFill>
                <a:schemeClr val="accent1"/>
              </a:solidFill>
            </a:endParaRPr>
          </a:p>
        </p:txBody>
      </p:sp>
      <p:sp>
        <p:nvSpPr>
          <p:cNvPr id="219" name="Google Shape;219;p21"/>
          <p:cNvSpPr txBox="1">
            <a:spLocks noGrp="1"/>
          </p:cNvSpPr>
          <p:nvPr>
            <p:ph type="subTitle" idx="5"/>
          </p:nvPr>
        </p:nvSpPr>
        <p:spPr>
          <a:xfrm>
            <a:off x="6647857" y="4057652"/>
            <a:ext cx="1845969" cy="3228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solidFill>
                  <a:schemeClr val="accent1"/>
                </a:solidFill>
              </a:rPr>
              <a:t>Timeline of the project</a:t>
            </a:r>
            <a:endParaRPr sz="1000" dirty="0">
              <a:solidFill>
                <a:schemeClr val="accent1"/>
              </a:solidFill>
            </a:endParaRPr>
          </a:p>
        </p:txBody>
      </p:sp>
      <p:sp>
        <p:nvSpPr>
          <p:cNvPr id="220" name="Google Shape;220;p21"/>
          <p:cNvSpPr txBox="1">
            <a:spLocks noGrp="1"/>
          </p:cNvSpPr>
          <p:nvPr>
            <p:ph type="title" idx="6"/>
          </p:nvPr>
        </p:nvSpPr>
        <p:spPr>
          <a:xfrm>
            <a:off x="5785397" y="3804953"/>
            <a:ext cx="681914"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chemeClr val="accent1"/>
                </a:solidFill>
              </a:rPr>
              <a:t>06</a:t>
            </a:r>
            <a:endParaRPr sz="3200" dirty="0">
              <a:solidFill>
                <a:schemeClr val="accent1"/>
              </a:solidFill>
            </a:endParaRPr>
          </a:p>
        </p:txBody>
      </p:sp>
      <p:sp>
        <p:nvSpPr>
          <p:cNvPr id="221" name="Google Shape;221;p21"/>
          <p:cNvSpPr txBox="1">
            <a:spLocks noGrp="1"/>
          </p:cNvSpPr>
          <p:nvPr>
            <p:ph type="subTitle" idx="7"/>
          </p:nvPr>
        </p:nvSpPr>
        <p:spPr>
          <a:xfrm>
            <a:off x="725750" y="2121900"/>
            <a:ext cx="2010000" cy="34776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solidFill>
                  <a:schemeClr val="accent1"/>
                </a:solidFill>
              </a:rPr>
              <a:t>A short overview of the project</a:t>
            </a:r>
            <a:endParaRPr sz="1000" dirty="0">
              <a:solidFill>
                <a:schemeClr val="accent1"/>
              </a:solidFill>
            </a:endParaRPr>
          </a:p>
        </p:txBody>
      </p:sp>
      <p:sp>
        <p:nvSpPr>
          <p:cNvPr id="222" name="Google Shape;222;p21"/>
          <p:cNvSpPr txBox="1">
            <a:spLocks noGrp="1"/>
          </p:cNvSpPr>
          <p:nvPr>
            <p:ph type="title" idx="8"/>
          </p:nvPr>
        </p:nvSpPr>
        <p:spPr>
          <a:xfrm>
            <a:off x="2827575" y="1797425"/>
            <a:ext cx="65500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accent1"/>
                </a:solidFill>
              </a:rPr>
              <a:t>01</a:t>
            </a:r>
            <a:endParaRPr sz="3200" dirty="0">
              <a:solidFill>
                <a:schemeClr val="accent1"/>
              </a:solidFill>
            </a:endParaRPr>
          </a:p>
        </p:txBody>
      </p:sp>
      <p:sp>
        <p:nvSpPr>
          <p:cNvPr id="223" name="Google Shape;223;p21"/>
          <p:cNvSpPr txBox="1">
            <a:spLocks noGrp="1"/>
          </p:cNvSpPr>
          <p:nvPr>
            <p:ph type="subTitle" idx="9"/>
          </p:nvPr>
        </p:nvSpPr>
        <p:spPr>
          <a:xfrm>
            <a:off x="843375" y="3046600"/>
            <a:ext cx="1927805" cy="38789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000" dirty="0">
                <a:solidFill>
                  <a:schemeClr val="accent1"/>
                </a:solidFill>
              </a:rPr>
              <a:t>Motivation behind the project</a:t>
            </a:r>
            <a:endParaRPr sz="1000" dirty="0">
              <a:solidFill>
                <a:schemeClr val="accent1"/>
              </a:solidFill>
            </a:endParaRPr>
          </a:p>
        </p:txBody>
      </p:sp>
      <p:sp>
        <p:nvSpPr>
          <p:cNvPr id="224" name="Google Shape;224;p21"/>
          <p:cNvSpPr txBox="1">
            <a:spLocks noGrp="1"/>
          </p:cNvSpPr>
          <p:nvPr>
            <p:ph type="title" idx="13"/>
          </p:nvPr>
        </p:nvSpPr>
        <p:spPr>
          <a:xfrm>
            <a:off x="2797917" y="2750470"/>
            <a:ext cx="714317" cy="6840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accent1"/>
                </a:solidFill>
              </a:rPr>
              <a:t>02</a:t>
            </a:r>
            <a:endParaRPr sz="3200" dirty="0">
              <a:solidFill>
                <a:schemeClr val="accent1"/>
              </a:solidFill>
            </a:endParaRPr>
          </a:p>
        </p:txBody>
      </p:sp>
      <p:sp>
        <p:nvSpPr>
          <p:cNvPr id="225" name="Google Shape;225;p21"/>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000" dirty="0">
                <a:solidFill>
                  <a:schemeClr val="accent1"/>
                </a:solidFill>
              </a:rPr>
              <a:t>Core features of the project</a:t>
            </a:r>
            <a:endParaRPr sz="1000" dirty="0">
              <a:solidFill>
                <a:schemeClr val="accent1"/>
              </a:solidFill>
            </a:endParaRPr>
          </a:p>
        </p:txBody>
      </p:sp>
      <p:sp>
        <p:nvSpPr>
          <p:cNvPr id="226" name="Google Shape;226;p21"/>
          <p:cNvSpPr txBox="1">
            <a:spLocks noGrp="1"/>
          </p:cNvSpPr>
          <p:nvPr>
            <p:ph type="title" idx="15"/>
          </p:nvPr>
        </p:nvSpPr>
        <p:spPr>
          <a:xfrm>
            <a:off x="2778048" y="3726877"/>
            <a:ext cx="65500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chemeClr val="accent1"/>
                </a:solidFill>
              </a:rPr>
              <a:t>03</a:t>
            </a:r>
            <a:endParaRPr sz="3200" dirty="0">
              <a:solidFill>
                <a:schemeClr val="accent1"/>
              </a:solidFill>
            </a:endParaRPr>
          </a:p>
        </p:txBody>
      </p:sp>
      <p:sp>
        <p:nvSpPr>
          <p:cNvPr id="227" name="Google Shape;227;p21"/>
          <p:cNvSpPr txBox="1">
            <a:spLocks noGrp="1"/>
          </p:cNvSpPr>
          <p:nvPr>
            <p:ph type="ctrTitle" idx="16"/>
          </p:nvPr>
        </p:nvSpPr>
        <p:spPr>
          <a:xfrm>
            <a:off x="1072931" y="1827644"/>
            <a:ext cx="1609038" cy="34776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1400" dirty="0"/>
              <a:t>Project Overview</a:t>
            </a:r>
            <a:endParaRPr sz="1400" dirty="0"/>
          </a:p>
        </p:txBody>
      </p:sp>
      <p:sp>
        <p:nvSpPr>
          <p:cNvPr id="228" name="Google Shape;228;p21"/>
          <p:cNvSpPr txBox="1">
            <a:spLocks noGrp="1"/>
          </p:cNvSpPr>
          <p:nvPr>
            <p:ph type="ctrTitle" idx="17"/>
          </p:nvPr>
        </p:nvSpPr>
        <p:spPr>
          <a:xfrm>
            <a:off x="513861" y="2673839"/>
            <a:ext cx="2169846" cy="470887"/>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s" sz="1400" dirty="0"/>
              <a:t>Project Motivation </a:t>
            </a:r>
            <a:endParaRPr sz="1400" dirty="0"/>
          </a:p>
        </p:txBody>
      </p:sp>
      <p:sp>
        <p:nvSpPr>
          <p:cNvPr id="229" name="Google Shape;229;p21"/>
          <p:cNvSpPr txBox="1">
            <a:spLocks noGrp="1"/>
          </p:cNvSpPr>
          <p:nvPr>
            <p:ph type="ctrTitle" idx="18"/>
          </p:nvPr>
        </p:nvSpPr>
        <p:spPr>
          <a:xfrm>
            <a:off x="807404" y="3688123"/>
            <a:ext cx="1876113" cy="2766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s" sz="1400" dirty="0"/>
              <a:t>Major Features</a:t>
            </a:r>
            <a:endParaRPr sz="1400" dirty="0"/>
          </a:p>
        </p:txBody>
      </p:sp>
      <p:sp>
        <p:nvSpPr>
          <p:cNvPr id="230" name="Google Shape;230;p21"/>
          <p:cNvSpPr txBox="1">
            <a:spLocks noGrp="1"/>
          </p:cNvSpPr>
          <p:nvPr>
            <p:ph type="ctrTitle" idx="19"/>
          </p:nvPr>
        </p:nvSpPr>
        <p:spPr>
          <a:xfrm>
            <a:off x="6647857" y="1797425"/>
            <a:ext cx="2076000" cy="3477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400" dirty="0"/>
              <a:t>Technologies</a:t>
            </a:r>
            <a:endParaRPr sz="1400" dirty="0"/>
          </a:p>
        </p:txBody>
      </p:sp>
      <p:sp>
        <p:nvSpPr>
          <p:cNvPr id="231" name="Google Shape;231;p21"/>
          <p:cNvSpPr txBox="1">
            <a:spLocks noGrp="1"/>
          </p:cNvSpPr>
          <p:nvPr>
            <p:ph type="ctrTitle" idx="20"/>
          </p:nvPr>
        </p:nvSpPr>
        <p:spPr>
          <a:xfrm>
            <a:off x="6631153" y="2750470"/>
            <a:ext cx="1675696" cy="4080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400" dirty="0"/>
              <a:t>Challenges</a:t>
            </a:r>
            <a:endParaRPr sz="1400" dirty="0"/>
          </a:p>
        </p:txBody>
      </p:sp>
      <p:sp>
        <p:nvSpPr>
          <p:cNvPr id="232" name="Google Shape;232;p21"/>
          <p:cNvSpPr txBox="1">
            <a:spLocks noGrp="1"/>
          </p:cNvSpPr>
          <p:nvPr>
            <p:ph type="ctrTitle" idx="21"/>
          </p:nvPr>
        </p:nvSpPr>
        <p:spPr>
          <a:xfrm>
            <a:off x="6620609" y="3670147"/>
            <a:ext cx="2383630" cy="4957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400" dirty="0"/>
              <a:t>Project Timeline</a:t>
            </a:r>
            <a:endParaRPr sz="1400" dirty="0"/>
          </a:p>
        </p:txBody>
      </p:sp>
      <p:sp>
        <p:nvSpPr>
          <p:cNvPr id="233" name="Google Shape;233;p21"/>
          <p:cNvSpPr/>
          <p:nvPr/>
        </p:nvSpPr>
        <p:spPr>
          <a:xfrm>
            <a:off x="5144467" y="1844588"/>
            <a:ext cx="556229" cy="503153"/>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1"/>
          <p:cNvGrpSpPr/>
          <p:nvPr/>
        </p:nvGrpSpPr>
        <p:grpSpPr>
          <a:xfrm>
            <a:off x="3705306" y="2925772"/>
            <a:ext cx="556229" cy="561274"/>
            <a:chOff x="6226275" y="3911538"/>
            <a:chExt cx="900325" cy="894450"/>
          </a:xfrm>
        </p:grpSpPr>
        <p:sp>
          <p:nvSpPr>
            <p:cNvPr id="235" name="Google Shape;235;p21"/>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1"/>
          <p:cNvSpPr/>
          <p:nvPr/>
        </p:nvSpPr>
        <p:spPr>
          <a:xfrm>
            <a:off x="3737549" y="3855317"/>
            <a:ext cx="491745" cy="475053"/>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5145609" y="3782284"/>
            <a:ext cx="486490" cy="495785"/>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5129648" y="2941180"/>
            <a:ext cx="562497" cy="396896"/>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44" name="Google Shape;4638;p45">
            <a:extLst>
              <a:ext uri="{FF2B5EF4-FFF2-40B4-BE49-F238E27FC236}">
                <a16:creationId xmlns:a16="http://schemas.microsoft.com/office/drawing/2014/main" id="{2BA87889-1675-47E6-B672-9EA38B29BA71}"/>
              </a:ext>
            </a:extLst>
          </p:cNvPr>
          <p:cNvGrpSpPr/>
          <p:nvPr/>
        </p:nvGrpSpPr>
        <p:grpSpPr>
          <a:xfrm>
            <a:off x="3666013" y="1890954"/>
            <a:ext cx="508332" cy="410421"/>
            <a:chOff x="4456875" y="2635825"/>
            <a:chExt cx="481825" cy="451700"/>
          </a:xfrm>
          <a:solidFill>
            <a:schemeClr val="accent1"/>
          </a:solidFill>
        </p:grpSpPr>
        <p:sp>
          <p:nvSpPr>
            <p:cNvPr id="45" name="Google Shape;4639;p45">
              <a:extLst>
                <a:ext uri="{FF2B5EF4-FFF2-40B4-BE49-F238E27FC236}">
                  <a16:creationId xmlns:a16="http://schemas.microsoft.com/office/drawing/2014/main" id="{E0CF115B-A300-4C22-962A-403F94E9A6BF}"/>
                </a:ext>
              </a:extLst>
            </p:cNvPr>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4640;p45">
              <a:extLst>
                <a:ext uri="{FF2B5EF4-FFF2-40B4-BE49-F238E27FC236}">
                  <a16:creationId xmlns:a16="http://schemas.microsoft.com/office/drawing/2014/main" id="{88A75457-DD87-4DD9-B2E0-14CBE27DB9D5}"/>
                </a:ext>
              </a:extLst>
            </p:cNvPr>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4641;p45">
              <a:extLst>
                <a:ext uri="{FF2B5EF4-FFF2-40B4-BE49-F238E27FC236}">
                  <a16:creationId xmlns:a16="http://schemas.microsoft.com/office/drawing/2014/main" id="{032B322B-FCCA-408E-B97E-4C11E5F83DCA}"/>
                </a:ext>
              </a:extLst>
            </p:cNvPr>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4642;p45">
              <a:extLst>
                <a:ext uri="{FF2B5EF4-FFF2-40B4-BE49-F238E27FC236}">
                  <a16:creationId xmlns:a16="http://schemas.microsoft.com/office/drawing/2014/main" id="{29552958-5F28-4D2B-AE38-854618BBE5CD}"/>
                </a:ext>
              </a:extLst>
            </p:cNvPr>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4643;p45">
              <a:extLst>
                <a:ext uri="{FF2B5EF4-FFF2-40B4-BE49-F238E27FC236}">
                  <a16:creationId xmlns:a16="http://schemas.microsoft.com/office/drawing/2014/main" id="{50904C44-B980-4DD6-A2B4-862A7BEF4295}"/>
                </a:ext>
              </a:extLst>
            </p:cNvPr>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0" name="Google Shape;4644;p45">
              <a:extLst>
                <a:ext uri="{FF2B5EF4-FFF2-40B4-BE49-F238E27FC236}">
                  <a16:creationId xmlns:a16="http://schemas.microsoft.com/office/drawing/2014/main" id="{E24D991A-5028-4511-9114-41E7B71FA0DF}"/>
                </a:ext>
              </a:extLst>
            </p:cNvPr>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 name="TextBox 50">
            <a:extLst>
              <a:ext uri="{FF2B5EF4-FFF2-40B4-BE49-F238E27FC236}">
                <a16:creationId xmlns:a16="http://schemas.microsoft.com/office/drawing/2014/main" id="{CDF5658B-7436-4181-8CCB-E230A19A857A}"/>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3</a:t>
            </a:fld>
            <a:endParaRPr lang="en-US" sz="2000" dirty="0">
              <a:solidFill>
                <a:schemeClr val="bg1"/>
              </a:solidFill>
              <a:latin typeface="Roboto Black" panose="02000000000000000000" pitchFamily="2" charset="0"/>
              <a:ea typeface="Roboto Black"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750"/>
                                        <p:tgtEl>
                                          <p:spTgt spid="253"/>
                                        </p:tgtEl>
                                      </p:cBhvr>
                                    </p:animEffect>
                                    <p:anim calcmode="lin" valueType="num">
                                      <p:cBhvr>
                                        <p:cTn id="8" dur="750" fill="hold"/>
                                        <p:tgtEl>
                                          <p:spTgt spid="253"/>
                                        </p:tgtEl>
                                        <p:attrNameLst>
                                          <p:attrName>ppt_x</p:attrName>
                                        </p:attrNameLst>
                                      </p:cBhvr>
                                      <p:tavLst>
                                        <p:tav tm="0">
                                          <p:val>
                                            <p:strVal val="#ppt_x"/>
                                          </p:val>
                                        </p:tav>
                                        <p:tav tm="100000">
                                          <p:val>
                                            <p:strVal val="#ppt_x"/>
                                          </p:val>
                                        </p:tav>
                                      </p:tavLst>
                                    </p:anim>
                                    <p:anim calcmode="lin" valueType="num">
                                      <p:cBhvr>
                                        <p:cTn id="9" dur="750" fill="hold"/>
                                        <p:tgtEl>
                                          <p:spTgt spid="253"/>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iterate type="lt">
                                    <p:tmAbs val="50"/>
                                  </p:iterate>
                                  <p:childTnLst>
                                    <p:set>
                                      <p:cBhvr>
                                        <p:cTn id="11" dur="1" fill="hold">
                                          <p:stCondLst>
                                            <p:cond delay="0"/>
                                          </p:stCondLst>
                                        </p:cTn>
                                        <p:tgtEl>
                                          <p:spTgt spid="214"/>
                                        </p:tgtEl>
                                        <p:attrNameLst>
                                          <p:attrName>style.visibility</p:attrName>
                                        </p:attrNameLst>
                                      </p:cBhvr>
                                      <p:to>
                                        <p:strVal val="visible"/>
                                      </p:to>
                                    </p:set>
                                  </p:childTnLst>
                                </p:cTn>
                              </p:par>
                            </p:childTnLst>
                          </p:cTn>
                        </p:par>
                        <p:par>
                          <p:cTn id="12" fill="hold">
                            <p:stCondLst>
                              <p:cond delay="750"/>
                            </p:stCondLst>
                            <p:childTnLst>
                              <p:par>
                                <p:cTn id="13" presetID="6"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circle(in)">
                                      <p:cBhvr>
                                        <p:cTn id="15" dur="500"/>
                                        <p:tgtEl>
                                          <p:spTgt spid="44"/>
                                        </p:tgtEl>
                                      </p:cBhvr>
                                    </p:animEffect>
                                  </p:childTnLst>
                                </p:cTn>
                              </p:par>
                            </p:childTnLst>
                          </p:cTn>
                        </p:par>
                        <p:par>
                          <p:cTn id="16" fill="hold">
                            <p:stCondLst>
                              <p:cond delay="1250"/>
                            </p:stCondLst>
                            <p:childTnLst>
                              <p:par>
                                <p:cTn id="17" presetID="16" presetClass="entr" presetSubtype="21" fill="hold" grpId="0"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barn(inVertical)">
                                      <p:cBhvr>
                                        <p:cTn id="19" dur="500"/>
                                        <p:tgtEl>
                                          <p:spTgt spid="222"/>
                                        </p:tgtEl>
                                      </p:cBhvr>
                                    </p:animEffect>
                                  </p:childTnLst>
                                </p:cTn>
                              </p:par>
                            </p:childTnLst>
                          </p:cTn>
                        </p:par>
                        <p:par>
                          <p:cTn id="20" fill="hold">
                            <p:stCondLst>
                              <p:cond delay="1750"/>
                            </p:stCondLst>
                            <p:childTnLst>
                              <p:par>
                                <p:cTn id="21" presetID="16" presetClass="entr" presetSubtype="21" fill="hold" grpId="0" nodeType="after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barn(inVertical)">
                                      <p:cBhvr>
                                        <p:cTn id="23" dur="500"/>
                                        <p:tgtEl>
                                          <p:spTgt spid="227"/>
                                        </p:tgtEl>
                                      </p:cBhvr>
                                    </p:animEffect>
                                  </p:childTnLst>
                                </p:cTn>
                              </p:par>
                            </p:childTnLst>
                          </p:cTn>
                        </p:par>
                        <p:par>
                          <p:cTn id="24" fill="hold">
                            <p:stCondLst>
                              <p:cond delay="2250"/>
                            </p:stCondLst>
                            <p:childTnLst>
                              <p:par>
                                <p:cTn id="25" presetID="16" presetClass="entr" presetSubtype="21" fill="hold" grpId="0" nodeType="afterEffect">
                                  <p:stCondLst>
                                    <p:cond delay="0"/>
                                  </p:stCondLst>
                                  <p:childTnLst>
                                    <p:set>
                                      <p:cBhvr>
                                        <p:cTn id="26" dur="1" fill="hold">
                                          <p:stCondLst>
                                            <p:cond delay="0"/>
                                          </p:stCondLst>
                                        </p:cTn>
                                        <p:tgtEl>
                                          <p:spTgt spid="221">
                                            <p:txEl>
                                              <p:pRg st="0" end="0"/>
                                            </p:txEl>
                                          </p:spTgt>
                                        </p:tgtEl>
                                        <p:attrNameLst>
                                          <p:attrName>style.visibility</p:attrName>
                                        </p:attrNameLst>
                                      </p:cBhvr>
                                      <p:to>
                                        <p:strVal val="visible"/>
                                      </p:to>
                                    </p:set>
                                    <p:animEffect transition="in" filter="barn(inVertical)">
                                      <p:cBhvr>
                                        <p:cTn id="27" dur="500"/>
                                        <p:tgtEl>
                                          <p:spTgt spid="221">
                                            <p:txEl>
                                              <p:pRg st="0" end="0"/>
                                            </p:txEl>
                                          </p:spTgt>
                                        </p:tgtEl>
                                      </p:cBhvr>
                                    </p:animEffect>
                                  </p:childTnLst>
                                </p:cTn>
                              </p:par>
                            </p:childTnLst>
                          </p:cTn>
                        </p:par>
                        <p:par>
                          <p:cTn id="28" fill="hold">
                            <p:stCondLst>
                              <p:cond delay="2750"/>
                            </p:stCondLst>
                            <p:childTnLst>
                              <p:par>
                                <p:cTn id="29" presetID="6" presetClass="entr" presetSubtype="16" fill="hold" nodeType="afterEffect">
                                  <p:stCondLst>
                                    <p:cond delay="0"/>
                                  </p:stCondLst>
                                  <p:childTnLst>
                                    <p:set>
                                      <p:cBhvr>
                                        <p:cTn id="30" dur="1" fill="hold">
                                          <p:stCondLst>
                                            <p:cond delay="0"/>
                                          </p:stCondLst>
                                        </p:cTn>
                                        <p:tgtEl>
                                          <p:spTgt spid="234"/>
                                        </p:tgtEl>
                                        <p:attrNameLst>
                                          <p:attrName>style.visibility</p:attrName>
                                        </p:attrNameLst>
                                      </p:cBhvr>
                                      <p:to>
                                        <p:strVal val="visible"/>
                                      </p:to>
                                    </p:set>
                                    <p:animEffect transition="in" filter="circle(in)">
                                      <p:cBhvr>
                                        <p:cTn id="31" dur="500"/>
                                        <p:tgtEl>
                                          <p:spTgt spid="234"/>
                                        </p:tgtEl>
                                      </p:cBhvr>
                                    </p:animEffect>
                                  </p:childTnLst>
                                </p:cTn>
                              </p:par>
                            </p:childTnLst>
                          </p:cTn>
                        </p:par>
                        <p:par>
                          <p:cTn id="32" fill="hold">
                            <p:stCondLst>
                              <p:cond delay="3250"/>
                            </p:stCondLst>
                            <p:childTnLst>
                              <p:par>
                                <p:cTn id="33" presetID="16" presetClass="entr" presetSubtype="21" fill="hold" grpId="0" nodeType="afterEffect">
                                  <p:stCondLst>
                                    <p:cond delay="0"/>
                                  </p:stCondLst>
                                  <p:childTnLst>
                                    <p:set>
                                      <p:cBhvr>
                                        <p:cTn id="34" dur="1" fill="hold">
                                          <p:stCondLst>
                                            <p:cond delay="0"/>
                                          </p:stCondLst>
                                        </p:cTn>
                                        <p:tgtEl>
                                          <p:spTgt spid="224"/>
                                        </p:tgtEl>
                                        <p:attrNameLst>
                                          <p:attrName>style.visibility</p:attrName>
                                        </p:attrNameLst>
                                      </p:cBhvr>
                                      <p:to>
                                        <p:strVal val="visible"/>
                                      </p:to>
                                    </p:set>
                                    <p:animEffect transition="in" filter="barn(inVertical)">
                                      <p:cBhvr>
                                        <p:cTn id="35" dur="500"/>
                                        <p:tgtEl>
                                          <p:spTgt spid="224"/>
                                        </p:tgtEl>
                                      </p:cBhvr>
                                    </p:animEffect>
                                  </p:childTnLst>
                                </p:cTn>
                              </p:par>
                            </p:childTnLst>
                          </p:cTn>
                        </p:par>
                        <p:par>
                          <p:cTn id="36" fill="hold">
                            <p:stCondLst>
                              <p:cond delay="3750"/>
                            </p:stCondLst>
                            <p:childTnLst>
                              <p:par>
                                <p:cTn id="37" presetID="16" presetClass="entr" presetSubtype="21" fill="hold" grpId="0" nodeType="afterEffect">
                                  <p:stCondLst>
                                    <p:cond delay="0"/>
                                  </p:stCondLst>
                                  <p:childTnLst>
                                    <p:set>
                                      <p:cBhvr>
                                        <p:cTn id="38" dur="1" fill="hold">
                                          <p:stCondLst>
                                            <p:cond delay="0"/>
                                          </p:stCondLst>
                                        </p:cTn>
                                        <p:tgtEl>
                                          <p:spTgt spid="228"/>
                                        </p:tgtEl>
                                        <p:attrNameLst>
                                          <p:attrName>style.visibility</p:attrName>
                                        </p:attrNameLst>
                                      </p:cBhvr>
                                      <p:to>
                                        <p:strVal val="visible"/>
                                      </p:to>
                                    </p:set>
                                    <p:animEffect transition="in" filter="barn(inVertical)">
                                      <p:cBhvr>
                                        <p:cTn id="39" dur="500"/>
                                        <p:tgtEl>
                                          <p:spTgt spid="228"/>
                                        </p:tgtEl>
                                      </p:cBhvr>
                                    </p:animEffect>
                                  </p:childTnLst>
                                </p:cTn>
                              </p:par>
                            </p:childTnLst>
                          </p:cTn>
                        </p:par>
                        <p:par>
                          <p:cTn id="40" fill="hold">
                            <p:stCondLst>
                              <p:cond delay="4250"/>
                            </p:stCondLst>
                            <p:childTnLst>
                              <p:par>
                                <p:cTn id="41" presetID="16" presetClass="entr" presetSubtype="21" fill="hold" grpId="0" nodeType="afterEffect">
                                  <p:stCondLst>
                                    <p:cond delay="0"/>
                                  </p:stCondLst>
                                  <p:childTnLst>
                                    <p:set>
                                      <p:cBhvr>
                                        <p:cTn id="42" dur="1" fill="hold">
                                          <p:stCondLst>
                                            <p:cond delay="0"/>
                                          </p:stCondLst>
                                        </p:cTn>
                                        <p:tgtEl>
                                          <p:spTgt spid="223">
                                            <p:txEl>
                                              <p:pRg st="0" end="0"/>
                                            </p:txEl>
                                          </p:spTgt>
                                        </p:tgtEl>
                                        <p:attrNameLst>
                                          <p:attrName>style.visibility</p:attrName>
                                        </p:attrNameLst>
                                      </p:cBhvr>
                                      <p:to>
                                        <p:strVal val="visible"/>
                                      </p:to>
                                    </p:set>
                                    <p:animEffect transition="in" filter="barn(inVertical)">
                                      <p:cBhvr>
                                        <p:cTn id="43" dur="500"/>
                                        <p:tgtEl>
                                          <p:spTgt spid="223">
                                            <p:txEl>
                                              <p:pRg st="0" end="0"/>
                                            </p:txEl>
                                          </p:spTgt>
                                        </p:tgtEl>
                                      </p:cBhvr>
                                    </p:animEffect>
                                  </p:childTnLst>
                                </p:cTn>
                              </p:par>
                            </p:childTnLst>
                          </p:cTn>
                        </p:par>
                        <p:par>
                          <p:cTn id="44" fill="hold">
                            <p:stCondLst>
                              <p:cond delay="4750"/>
                            </p:stCondLst>
                            <p:childTnLst>
                              <p:par>
                                <p:cTn id="45" presetID="6" presetClass="entr" presetSubtype="16" fill="hold" grpId="0" nodeType="afterEffect">
                                  <p:stCondLst>
                                    <p:cond delay="0"/>
                                  </p:stCondLst>
                                  <p:childTnLst>
                                    <p:set>
                                      <p:cBhvr>
                                        <p:cTn id="46" dur="1" fill="hold">
                                          <p:stCondLst>
                                            <p:cond delay="0"/>
                                          </p:stCondLst>
                                        </p:cTn>
                                        <p:tgtEl>
                                          <p:spTgt spid="243"/>
                                        </p:tgtEl>
                                        <p:attrNameLst>
                                          <p:attrName>style.visibility</p:attrName>
                                        </p:attrNameLst>
                                      </p:cBhvr>
                                      <p:to>
                                        <p:strVal val="visible"/>
                                      </p:to>
                                    </p:set>
                                    <p:animEffect transition="in" filter="circle(in)">
                                      <p:cBhvr>
                                        <p:cTn id="47" dur="500"/>
                                        <p:tgtEl>
                                          <p:spTgt spid="243"/>
                                        </p:tgtEl>
                                      </p:cBhvr>
                                    </p:animEffect>
                                  </p:childTnLst>
                                </p:cTn>
                              </p:par>
                            </p:childTnLst>
                          </p:cTn>
                        </p:par>
                        <p:par>
                          <p:cTn id="48" fill="hold">
                            <p:stCondLst>
                              <p:cond delay="5250"/>
                            </p:stCondLst>
                            <p:childTnLst>
                              <p:par>
                                <p:cTn id="49" presetID="16" presetClass="entr" presetSubtype="21" fill="hold" grpId="0" nodeType="after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barn(inVertical)">
                                      <p:cBhvr>
                                        <p:cTn id="51" dur="500"/>
                                        <p:tgtEl>
                                          <p:spTgt spid="226"/>
                                        </p:tgtEl>
                                      </p:cBhvr>
                                    </p:animEffect>
                                  </p:childTnLst>
                                </p:cTn>
                              </p:par>
                            </p:childTnLst>
                          </p:cTn>
                        </p:par>
                        <p:par>
                          <p:cTn id="52" fill="hold">
                            <p:stCondLst>
                              <p:cond delay="5750"/>
                            </p:stCondLst>
                            <p:childTnLst>
                              <p:par>
                                <p:cTn id="53" presetID="16" presetClass="entr" presetSubtype="21" fill="hold" grpId="0" nodeType="after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barn(inVertical)">
                                      <p:cBhvr>
                                        <p:cTn id="55" dur="500"/>
                                        <p:tgtEl>
                                          <p:spTgt spid="229"/>
                                        </p:tgtEl>
                                      </p:cBhvr>
                                    </p:animEffect>
                                  </p:childTnLst>
                                </p:cTn>
                              </p:par>
                            </p:childTnLst>
                          </p:cTn>
                        </p:par>
                        <p:par>
                          <p:cTn id="56" fill="hold">
                            <p:stCondLst>
                              <p:cond delay="6250"/>
                            </p:stCondLst>
                            <p:childTnLst>
                              <p:par>
                                <p:cTn id="57" presetID="16" presetClass="entr" presetSubtype="21" fill="hold" grpId="0" nodeType="afterEffect">
                                  <p:stCondLst>
                                    <p:cond delay="0"/>
                                  </p:stCondLst>
                                  <p:childTnLst>
                                    <p:set>
                                      <p:cBhvr>
                                        <p:cTn id="58" dur="1" fill="hold">
                                          <p:stCondLst>
                                            <p:cond delay="0"/>
                                          </p:stCondLst>
                                        </p:cTn>
                                        <p:tgtEl>
                                          <p:spTgt spid="225">
                                            <p:txEl>
                                              <p:pRg st="0" end="0"/>
                                            </p:txEl>
                                          </p:spTgt>
                                        </p:tgtEl>
                                        <p:attrNameLst>
                                          <p:attrName>style.visibility</p:attrName>
                                        </p:attrNameLst>
                                      </p:cBhvr>
                                      <p:to>
                                        <p:strVal val="visible"/>
                                      </p:to>
                                    </p:set>
                                    <p:animEffect transition="in" filter="barn(inVertical)">
                                      <p:cBhvr>
                                        <p:cTn id="59" dur="500"/>
                                        <p:tgtEl>
                                          <p:spTgt spid="225">
                                            <p:txEl>
                                              <p:pRg st="0" end="0"/>
                                            </p:txEl>
                                          </p:spTgt>
                                        </p:tgtEl>
                                      </p:cBhvr>
                                    </p:animEffect>
                                  </p:childTnLst>
                                </p:cTn>
                              </p:par>
                            </p:childTnLst>
                          </p:cTn>
                        </p:par>
                        <p:par>
                          <p:cTn id="60" fill="hold">
                            <p:stCondLst>
                              <p:cond delay="6750"/>
                            </p:stCondLst>
                            <p:childTnLst>
                              <p:par>
                                <p:cTn id="61" presetID="6" presetClass="entr" presetSubtype="16" fill="hold" grpId="0" nodeType="afterEffect">
                                  <p:stCondLst>
                                    <p:cond delay="0"/>
                                  </p:stCondLst>
                                  <p:childTnLst>
                                    <p:set>
                                      <p:cBhvr>
                                        <p:cTn id="62" dur="1" fill="hold">
                                          <p:stCondLst>
                                            <p:cond delay="0"/>
                                          </p:stCondLst>
                                        </p:cTn>
                                        <p:tgtEl>
                                          <p:spTgt spid="233"/>
                                        </p:tgtEl>
                                        <p:attrNameLst>
                                          <p:attrName>style.visibility</p:attrName>
                                        </p:attrNameLst>
                                      </p:cBhvr>
                                      <p:to>
                                        <p:strVal val="visible"/>
                                      </p:to>
                                    </p:set>
                                    <p:animEffect transition="in" filter="circle(in)">
                                      <p:cBhvr>
                                        <p:cTn id="63" dur="500"/>
                                        <p:tgtEl>
                                          <p:spTgt spid="233"/>
                                        </p:tgtEl>
                                      </p:cBhvr>
                                    </p:animEffect>
                                  </p:childTnLst>
                                </p:cTn>
                              </p:par>
                            </p:childTnLst>
                          </p:cTn>
                        </p:par>
                        <p:par>
                          <p:cTn id="64" fill="hold">
                            <p:stCondLst>
                              <p:cond delay="7250"/>
                            </p:stCondLst>
                            <p:childTnLst>
                              <p:par>
                                <p:cTn id="65" presetID="16" presetClass="entr" presetSubtype="21" fill="hold" grpId="0" nodeType="after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barn(inVertical)">
                                      <p:cBhvr>
                                        <p:cTn id="67" dur="500"/>
                                        <p:tgtEl>
                                          <p:spTgt spid="216"/>
                                        </p:tgtEl>
                                      </p:cBhvr>
                                    </p:animEffect>
                                  </p:childTnLst>
                                </p:cTn>
                              </p:par>
                            </p:childTnLst>
                          </p:cTn>
                        </p:par>
                        <p:par>
                          <p:cTn id="68" fill="hold">
                            <p:stCondLst>
                              <p:cond delay="7750"/>
                            </p:stCondLst>
                            <p:childTnLst>
                              <p:par>
                                <p:cTn id="69" presetID="16" presetClass="entr" presetSubtype="21" fill="hold" grpId="0" nodeType="afterEffect">
                                  <p:stCondLst>
                                    <p:cond delay="0"/>
                                  </p:stCondLst>
                                  <p:childTnLst>
                                    <p:set>
                                      <p:cBhvr>
                                        <p:cTn id="70" dur="1" fill="hold">
                                          <p:stCondLst>
                                            <p:cond delay="0"/>
                                          </p:stCondLst>
                                        </p:cTn>
                                        <p:tgtEl>
                                          <p:spTgt spid="215">
                                            <p:txEl>
                                              <p:pRg st="0" end="0"/>
                                            </p:txEl>
                                          </p:spTgt>
                                        </p:tgtEl>
                                        <p:attrNameLst>
                                          <p:attrName>style.visibility</p:attrName>
                                        </p:attrNameLst>
                                      </p:cBhvr>
                                      <p:to>
                                        <p:strVal val="visible"/>
                                      </p:to>
                                    </p:set>
                                    <p:animEffect transition="in" filter="barn(inVertical)">
                                      <p:cBhvr>
                                        <p:cTn id="71" dur="500"/>
                                        <p:tgtEl>
                                          <p:spTgt spid="215">
                                            <p:txEl>
                                              <p:pRg st="0" end="0"/>
                                            </p:txEl>
                                          </p:spTgt>
                                        </p:tgtEl>
                                      </p:cBhvr>
                                    </p:animEffect>
                                  </p:childTnLst>
                                </p:cTn>
                              </p:par>
                            </p:childTnLst>
                          </p:cTn>
                        </p:par>
                        <p:par>
                          <p:cTn id="72" fill="hold">
                            <p:stCondLst>
                              <p:cond delay="8250"/>
                            </p:stCondLst>
                            <p:childTnLst>
                              <p:par>
                                <p:cTn id="73" presetID="16" presetClass="entr" presetSubtype="21" fill="hold" grpId="0" nodeType="afterEffect">
                                  <p:stCondLst>
                                    <p:cond delay="0"/>
                                  </p:stCondLst>
                                  <p:childTnLst>
                                    <p:set>
                                      <p:cBhvr>
                                        <p:cTn id="74" dur="1" fill="hold">
                                          <p:stCondLst>
                                            <p:cond delay="0"/>
                                          </p:stCondLst>
                                        </p:cTn>
                                        <p:tgtEl>
                                          <p:spTgt spid="230"/>
                                        </p:tgtEl>
                                        <p:attrNameLst>
                                          <p:attrName>style.visibility</p:attrName>
                                        </p:attrNameLst>
                                      </p:cBhvr>
                                      <p:to>
                                        <p:strVal val="visible"/>
                                      </p:to>
                                    </p:set>
                                    <p:animEffect transition="in" filter="barn(inVertical)">
                                      <p:cBhvr>
                                        <p:cTn id="75" dur="500"/>
                                        <p:tgtEl>
                                          <p:spTgt spid="230"/>
                                        </p:tgtEl>
                                      </p:cBhvr>
                                    </p:animEffect>
                                  </p:childTnLst>
                                </p:cTn>
                              </p:par>
                            </p:childTnLst>
                          </p:cTn>
                        </p:par>
                        <p:par>
                          <p:cTn id="76" fill="hold">
                            <p:stCondLst>
                              <p:cond delay="8750"/>
                            </p:stCondLst>
                            <p:childTnLst>
                              <p:par>
                                <p:cTn id="77" presetID="6" presetClass="entr" presetSubtype="16" fill="hold" grpId="0" nodeType="afterEffect">
                                  <p:stCondLst>
                                    <p:cond delay="0"/>
                                  </p:stCondLst>
                                  <p:childTnLst>
                                    <p:set>
                                      <p:cBhvr>
                                        <p:cTn id="78" dur="1" fill="hold">
                                          <p:stCondLst>
                                            <p:cond delay="0"/>
                                          </p:stCondLst>
                                        </p:cTn>
                                        <p:tgtEl>
                                          <p:spTgt spid="252"/>
                                        </p:tgtEl>
                                        <p:attrNameLst>
                                          <p:attrName>style.visibility</p:attrName>
                                        </p:attrNameLst>
                                      </p:cBhvr>
                                      <p:to>
                                        <p:strVal val="visible"/>
                                      </p:to>
                                    </p:set>
                                    <p:animEffect transition="in" filter="circle(in)">
                                      <p:cBhvr>
                                        <p:cTn id="79" dur="500"/>
                                        <p:tgtEl>
                                          <p:spTgt spid="252"/>
                                        </p:tgtEl>
                                      </p:cBhvr>
                                    </p:animEffect>
                                  </p:childTnLst>
                                </p:cTn>
                              </p:par>
                            </p:childTnLst>
                          </p:cTn>
                        </p:par>
                        <p:par>
                          <p:cTn id="80" fill="hold">
                            <p:stCondLst>
                              <p:cond delay="9250"/>
                            </p:stCondLst>
                            <p:childTnLst>
                              <p:par>
                                <p:cTn id="81" presetID="16" presetClass="entr" presetSubtype="21" fill="hold" grpId="0" nodeType="afterEffect">
                                  <p:stCondLst>
                                    <p:cond delay="0"/>
                                  </p:stCondLst>
                                  <p:childTnLst>
                                    <p:set>
                                      <p:cBhvr>
                                        <p:cTn id="82" dur="1" fill="hold">
                                          <p:stCondLst>
                                            <p:cond delay="0"/>
                                          </p:stCondLst>
                                        </p:cTn>
                                        <p:tgtEl>
                                          <p:spTgt spid="218"/>
                                        </p:tgtEl>
                                        <p:attrNameLst>
                                          <p:attrName>style.visibility</p:attrName>
                                        </p:attrNameLst>
                                      </p:cBhvr>
                                      <p:to>
                                        <p:strVal val="visible"/>
                                      </p:to>
                                    </p:set>
                                    <p:animEffect transition="in" filter="barn(inVertical)">
                                      <p:cBhvr>
                                        <p:cTn id="83" dur="500"/>
                                        <p:tgtEl>
                                          <p:spTgt spid="218"/>
                                        </p:tgtEl>
                                      </p:cBhvr>
                                    </p:animEffect>
                                  </p:childTnLst>
                                </p:cTn>
                              </p:par>
                            </p:childTnLst>
                          </p:cTn>
                        </p:par>
                        <p:par>
                          <p:cTn id="84" fill="hold">
                            <p:stCondLst>
                              <p:cond delay="9750"/>
                            </p:stCondLst>
                            <p:childTnLst>
                              <p:par>
                                <p:cTn id="85" presetID="16" presetClass="entr" presetSubtype="21" fill="hold" grpId="0" nodeType="afterEffect">
                                  <p:stCondLst>
                                    <p:cond delay="0"/>
                                  </p:stCondLst>
                                  <p:childTnLst>
                                    <p:set>
                                      <p:cBhvr>
                                        <p:cTn id="86" dur="1" fill="hold">
                                          <p:stCondLst>
                                            <p:cond delay="0"/>
                                          </p:stCondLst>
                                        </p:cTn>
                                        <p:tgtEl>
                                          <p:spTgt spid="231"/>
                                        </p:tgtEl>
                                        <p:attrNameLst>
                                          <p:attrName>style.visibility</p:attrName>
                                        </p:attrNameLst>
                                      </p:cBhvr>
                                      <p:to>
                                        <p:strVal val="visible"/>
                                      </p:to>
                                    </p:set>
                                    <p:animEffect transition="in" filter="barn(inVertical)">
                                      <p:cBhvr>
                                        <p:cTn id="87" dur="500"/>
                                        <p:tgtEl>
                                          <p:spTgt spid="231"/>
                                        </p:tgtEl>
                                      </p:cBhvr>
                                    </p:animEffect>
                                  </p:childTnLst>
                                </p:cTn>
                              </p:par>
                            </p:childTnLst>
                          </p:cTn>
                        </p:par>
                        <p:par>
                          <p:cTn id="88" fill="hold">
                            <p:stCondLst>
                              <p:cond delay="10250"/>
                            </p:stCondLst>
                            <p:childTnLst>
                              <p:par>
                                <p:cTn id="89" presetID="16" presetClass="entr" presetSubtype="21" fill="hold" grpId="0" nodeType="afterEffect">
                                  <p:stCondLst>
                                    <p:cond delay="0"/>
                                  </p:stCondLst>
                                  <p:childTnLst>
                                    <p:set>
                                      <p:cBhvr>
                                        <p:cTn id="90" dur="1" fill="hold">
                                          <p:stCondLst>
                                            <p:cond delay="0"/>
                                          </p:stCondLst>
                                        </p:cTn>
                                        <p:tgtEl>
                                          <p:spTgt spid="217">
                                            <p:txEl>
                                              <p:pRg st="0" end="0"/>
                                            </p:txEl>
                                          </p:spTgt>
                                        </p:tgtEl>
                                        <p:attrNameLst>
                                          <p:attrName>style.visibility</p:attrName>
                                        </p:attrNameLst>
                                      </p:cBhvr>
                                      <p:to>
                                        <p:strVal val="visible"/>
                                      </p:to>
                                    </p:set>
                                    <p:animEffect transition="in" filter="barn(inVertical)">
                                      <p:cBhvr>
                                        <p:cTn id="91" dur="500"/>
                                        <p:tgtEl>
                                          <p:spTgt spid="217">
                                            <p:txEl>
                                              <p:pRg st="0" end="0"/>
                                            </p:txEl>
                                          </p:spTgt>
                                        </p:tgtEl>
                                      </p:cBhvr>
                                    </p:animEffect>
                                  </p:childTnLst>
                                </p:cTn>
                              </p:par>
                            </p:childTnLst>
                          </p:cTn>
                        </p:par>
                        <p:par>
                          <p:cTn id="92" fill="hold">
                            <p:stCondLst>
                              <p:cond delay="10750"/>
                            </p:stCondLst>
                            <p:childTnLst>
                              <p:par>
                                <p:cTn id="93" presetID="6" presetClass="entr" presetSubtype="16" fill="hold" grpId="0" nodeType="afterEffect">
                                  <p:stCondLst>
                                    <p:cond delay="0"/>
                                  </p:stCondLst>
                                  <p:childTnLst>
                                    <p:set>
                                      <p:cBhvr>
                                        <p:cTn id="94" dur="1" fill="hold">
                                          <p:stCondLst>
                                            <p:cond delay="0"/>
                                          </p:stCondLst>
                                        </p:cTn>
                                        <p:tgtEl>
                                          <p:spTgt spid="251"/>
                                        </p:tgtEl>
                                        <p:attrNameLst>
                                          <p:attrName>style.visibility</p:attrName>
                                        </p:attrNameLst>
                                      </p:cBhvr>
                                      <p:to>
                                        <p:strVal val="visible"/>
                                      </p:to>
                                    </p:set>
                                    <p:animEffect transition="in" filter="circle(in)">
                                      <p:cBhvr>
                                        <p:cTn id="95" dur="500"/>
                                        <p:tgtEl>
                                          <p:spTgt spid="251"/>
                                        </p:tgtEl>
                                      </p:cBhvr>
                                    </p:animEffect>
                                  </p:childTnLst>
                                </p:cTn>
                              </p:par>
                            </p:childTnLst>
                          </p:cTn>
                        </p:par>
                        <p:par>
                          <p:cTn id="96" fill="hold">
                            <p:stCondLst>
                              <p:cond delay="11250"/>
                            </p:stCondLst>
                            <p:childTnLst>
                              <p:par>
                                <p:cTn id="97" presetID="16" presetClass="entr" presetSubtype="21" fill="hold" grpId="0" nodeType="afterEffect">
                                  <p:stCondLst>
                                    <p:cond delay="0"/>
                                  </p:stCondLst>
                                  <p:childTnLst>
                                    <p:set>
                                      <p:cBhvr>
                                        <p:cTn id="98" dur="1" fill="hold">
                                          <p:stCondLst>
                                            <p:cond delay="0"/>
                                          </p:stCondLst>
                                        </p:cTn>
                                        <p:tgtEl>
                                          <p:spTgt spid="220"/>
                                        </p:tgtEl>
                                        <p:attrNameLst>
                                          <p:attrName>style.visibility</p:attrName>
                                        </p:attrNameLst>
                                      </p:cBhvr>
                                      <p:to>
                                        <p:strVal val="visible"/>
                                      </p:to>
                                    </p:set>
                                    <p:animEffect transition="in" filter="barn(inVertical)">
                                      <p:cBhvr>
                                        <p:cTn id="99" dur="500"/>
                                        <p:tgtEl>
                                          <p:spTgt spid="220"/>
                                        </p:tgtEl>
                                      </p:cBhvr>
                                    </p:animEffect>
                                  </p:childTnLst>
                                </p:cTn>
                              </p:par>
                            </p:childTnLst>
                          </p:cTn>
                        </p:par>
                        <p:par>
                          <p:cTn id="100" fill="hold">
                            <p:stCondLst>
                              <p:cond delay="11750"/>
                            </p:stCondLst>
                            <p:childTnLst>
                              <p:par>
                                <p:cTn id="101" presetID="16" presetClass="entr" presetSubtype="21" fill="hold" grpId="0" nodeType="afterEffect">
                                  <p:stCondLst>
                                    <p:cond delay="0"/>
                                  </p:stCondLst>
                                  <p:childTnLst>
                                    <p:set>
                                      <p:cBhvr>
                                        <p:cTn id="102" dur="1" fill="hold">
                                          <p:stCondLst>
                                            <p:cond delay="0"/>
                                          </p:stCondLst>
                                        </p:cTn>
                                        <p:tgtEl>
                                          <p:spTgt spid="219">
                                            <p:txEl>
                                              <p:pRg st="0" end="0"/>
                                            </p:txEl>
                                          </p:spTgt>
                                        </p:tgtEl>
                                        <p:attrNameLst>
                                          <p:attrName>style.visibility</p:attrName>
                                        </p:attrNameLst>
                                      </p:cBhvr>
                                      <p:to>
                                        <p:strVal val="visible"/>
                                      </p:to>
                                    </p:set>
                                    <p:animEffect transition="in" filter="barn(inVertical)">
                                      <p:cBhvr>
                                        <p:cTn id="103" dur="500"/>
                                        <p:tgtEl>
                                          <p:spTgt spid="219">
                                            <p:txEl>
                                              <p:pRg st="0" end="0"/>
                                            </p:txEl>
                                          </p:spTgt>
                                        </p:tgtEl>
                                      </p:cBhvr>
                                    </p:animEffect>
                                  </p:childTnLst>
                                </p:cTn>
                              </p:par>
                            </p:childTnLst>
                          </p:cTn>
                        </p:par>
                        <p:par>
                          <p:cTn id="104" fill="hold">
                            <p:stCondLst>
                              <p:cond delay="12250"/>
                            </p:stCondLst>
                            <p:childTnLst>
                              <p:par>
                                <p:cTn id="105" presetID="16" presetClass="entr" presetSubtype="21" fill="hold" grpId="0" nodeType="afterEffect">
                                  <p:stCondLst>
                                    <p:cond delay="0"/>
                                  </p:stCondLst>
                                  <p:childTnLst>
                                    <p:set>
                                      <p:cBhvr>
                                        <p:cTn id="106" dur="1" fill="hold">
                                          <p:stCondLst>
                                            <p:cond delay="0"/>
                                          </p:stCondLst>
                                        </p:cTn>
                                        <p:tgtEl>
                                          <p:spTgt spid="232"/>
                                        </p:tgtEl>
                                        <p:attrNameLst>
                                          <p:attrName>style.visibility</p:attrName>
                                        </p:attrNameLst>
                                      </p:cBhvr>
                                      <p:to>
                                        <p:strVal val="visible"/>
                                      </p:to>
                                    </p:set>
                                    <p:animEffect transition="in" filter="barn(inVertical)">
                                      <p:cBhvr>
                                        <p:cTn id="10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P spid="216" grpId="0"/>
      <p:bldP spid="217" grpId="0" build="p"/>
      <p:bldP spid="218" grpId="0"/>
      <p:bldP spid="219" grpId="0" build="p"/>
      <p:bldP spid="220" grpId="0"/>
      <p:bldP spid="221" grpId="0" build="p"/>
      <p:bldP spid="222" grpId="0"/>
      <p:bldP spid="223" grpId="0" build="p"/>
      <p:bldP spid="224" grpId="0"/>
      <p:bldP spid="225" grpId="0" build="p"/>
      <p:bldP spid="226" grpId="0"/>
      <p:bldP spid="227" grpId="0"/>
      <p:bldP spid="228" grpId="0"/>
      <p:bldP spid="229" grpId="0"/>
      <p:bldP spid="230" grpId="0"/>
      <p:bldP spid="231" grpId="0"/>
      <p:bldP spid="232" grpId="0"/>
      <p:bldP spid="233" grpId="0" animBg="1"/>
      <p:bldP spid="243" grpId="0" animBg="1"/>
      <p:bldP spid="251" grpId="0" animBg="1"/>
      <p:bldP spid="2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1706837" y="170120"/>
            <a:ext cx="7134447" cy="6986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chemeClr val="bg1"/>
                </a:solidFill>
              </a:rPr>
              <a:t>Project Overview: </a:t>
            </a:r>
            <a:r>
              <a:rPr lang="es" sz="2800" dirty="0">
                <a:solidFill>
                  <a:schemeClr val="accent1"/>
                </a:solidFill>
              </a:rPr>
              <a:t>What is IUT DMS?</a:t>
            </a:r>
            <a:endParaRPr sz="2800" dirty="0">
              <a:solidFill>
                <a:schemeClr val="accent1"/>
              </a:solidFill>
            </a:endParaRPr>
          </a:p>
        </p:txBody>
      </p:sp>
      <p:sp>
        <p:nvSpPr>
          <p:cNvPr id="259" name="Google Shape;259;p22"/>
          <p:cNvSpPr txBox="1">
            <a:spLocks noGrp="1"/>
          </p:cNvSpPr>
          <p:nvPr>
            <p:ph type="subTitle" idx="1"/>
          </p:nvPr>
        </p:nvSpPr>
        <p:spPr>
          <a:xfrm>
            <a:off x="1952847" y="1015628"/>
            <a:ext cx="7134447" cy="3825060"/>
          </a:xfrm>
          <a:prstGeom prst="rect">
            <a:avLst/>
          </a:prstGeom>
        </p:spPr>
        <p:txBody>
          <a:bodyPr spcFirstLastPara="1" wrap="square" lIns="91425" tIns="91425" rIns="91425" bIns="91425" anchor="t" anchorCtr="0">
            <a:noAutofit/>
          </a:bodyPr>
          <a:lstStyle/>
          <a:p>
            <a:pPr marL="342900" lvl="0" algn="just" rtl="0">
              <a:spcBef>
                <a:spcPts val="0"/>
              </a:spcBef>
              <a:spcAft>
                <a:spcPts val="0"/>
              </a:spcAft>
              <a:buClr>
                <a:schemeClr val="accent1"/>
              </a:buClr>
              <a:buSzPct val="102000"/>
              <a:buFont typeface="Wingdings" panose="05000000000000000000" pitchFamily="2" charset="2"/>
              <a:buChar char="Ø"/>
            </a:pPr>
            <a:r>
              <a:rPr lang="en-US" sz="2000" dirty="0"/>
              <a:t>IUT DMS is basically a web based application for maintaining the dormitory system digitally.</a:t>
            </a:r>
          </a:p>
          <a:p>
            <a:pPr marL="0" lvl="0" indent="0" algn="just" rtl="0">
              <a:spcBef>
                <a:spcPts val="0"/>
              </a:spcBef>
              <a:spcAft>
                <a:spcPts val="0"/>
              </a:spcAft>
              <a:buClr>
                <a:schemeClr val="accent1"/>
              </a:buClr>
              <a:buSzPct val="102000"/>
            </a:pPr>
            <a:endParaRPr lang="en-US" sz="2000" dirty="0"/>
          </a:p>
          <a:p>
            <a:pPr marL="342900" lvl="0" algn="just">
              <a:buClr>
                <a:schemeClr val="accent1"/>
              </a:buClr>
              <a:buSzPct val="102000"/>
              <a:buFont typeface="Wingdings" panose="05000000000000000000" pitchFamily="2" charset="2"/>
              <a:buChar char="Ø"/>
            </a:pPr>
            <a:r>
              <a:rPr lang="en-US" sz="2000" dirty="0"/>
              <a:t>Every year many students get into IUT &amp; start staying in the hall, get notified about hall notices, inform the authority about any problem and do other activities. We want to build a system to put these activities in an automated way. </a:t>
            </a:r>
          </a:p>
          <a:p>
            <a:pPr marL="0" lvl="0" indent="0" algn="just">
              <a:buClr>
                <a:schemeClr val="accent1"/>
              </a:buClr>
              <a:buSzPct val="102000"/>
            </a:pPr>
            <a:endParaRPr lang="en-US" sz="2000" dirty="0"/>
          </a:p>
          <a:p>
            <a:pPr marL="342900" lvl="0" algn="just">
              <a:buClr>
                <a:schemeClr val="accent1"/>
              </a:buClr>
              <a:buSzPct val="102000"/>
              <a:buFont typeface="Wingdings" panose="05000000000000000000" pitchFamily="2" charset="2"/>
              <a:buChar char="Ø"/>
            </a:pPr>
            <a:r>
              <a:rPr lang="en-US" sz="2000" dirty="0"/>
              <a:t>Users</a:t>
            </a:r>
          </a:p>
          <a:p>
            <a:pPr marL="825500" lvl="1" indent="-342900" algn="just">
              <a:buClr>
                <a:schemeClr val="accent1"/>
              </a:buClr>
              <a:buSzPct val="102000"/>
              <a:buFont typeface="Wingdings" panose="05000000000000000000" pitchFamily="2" charset="2"/>
              <a:buChar char="ü"/>
            </a:pPr>
            <a:r>
              <a:rPr lang="en-US" sz="2000" dirty="0">
                <a:latin typeface="Roboto Light" panose="02000000000000000000" pitchFamily="2" charset="0"/>
                <a:ea typeface="Roboto Light" panose="02000000000000000000" pitchFamily="2" charset="0"/>
              </a:rPr>
              <a:t>Admin</a:t>
            </a:r>
          </a:p>
          <a:p>
            <a:pPr marL="825500" lvl="1" indent="-342900" algn="just">
              <a:buClr>
                <a:schemeClr val="accent1"/>
              </a:buClr>
              <a:buSzPct val="102000"/>
              <a:buFont typeface="Wingdings" panose="05000000000000000000" pitchFamily="2" charset="2"/>
              <a:buChar char="ü"/>
            </a:pPr>
            <a:r>
              <a:rPr lang="en-US" sz="2000" dirty="0">
                <a:latin typeface="Roboto Light" panose="02000000000000000000" pitchFamily="2" charset="0"/>
                <a:ea typeface="Roboto Light" panose="02000000000000000000" pitchFamily="2" charset="0"/>
              </a:rPr>
              <a:t>Student</a:t>
            </a:r>
          </a:p>
          <a:p>
            <a:pPr marL="825500" lvl="1" indent="-342900" algn="just">
              <a:buClr>
                <a:schemeClr val="accent1"/>
              </a:buClr>
              <a:buSzPct val="102000"/>
              <a:buFont typeface="Wingdings" panose="05000000000000000000" pitchFamily="2" charset="2"/>
              <a:buChar char="ü"/>
            </a:pPr>
            <a:r>
              <a:rPr lang="en-US" sz="2000" dirty="0">
                <a:latin typeface="Roboto Light" panose="02000000000000000000" pitchFamily="2" charset="0"/>
                <a:ea typeface="Roboto Light" panose="02000000000000000000" pitchFamily="2" charset="0"/>
              </a:rPr>
              <a:t>Provost</a:t>
            </a:r>
          </a:p>
          <a:p>
            <a:pPr marL="342900" lvl="0" algn="just" rtl="0">
              <a:spcBef>
                <a:spcPts val="0"/>
              </a:spcBef>
              <a:spcAft>
                <a:spcPts val="0"/>
              </a:spcAft>
              <a:buClr>
                <a:schemeClr val="accent1"/>
              </a:buClr>
              <a:buSzPct val="102000"/>
              <a:buFont typeface="Wingdings" panose="05000000000000000000" pitchFamily="2" charset="2"/>
              <a:buChar char="Ø"/>
            </a:pPr>
            <a:endParaRPr lang="en-US" sz="2000" dirty="0"/>
          </a:p>
          <a:p>
            <a:pPr marL="342900" lvl="0" algn="just" rtl="0">
              <a:spcBef>
                <a:spcPts val="0"/>
              </a:spcBef>
              <a:spcAft>
                <a:spcPts val="0"/>
              </a:spcAft>
              <a:buClr>
                <a:schemeClr val="accent1"/>
              </a:buClr>
              <a:buSzPct val="102000"/>
              <a:buFont typeface="Wingdings" panose="05000000000000000000" pitchFamily="2" charset="2"/>
              <a:buChar char="Ø"/>
            </a:pPr>
            <a:endParaRPr sz="2000" dirty="0"/>
          </a:p>
        </p:txBody>
      </p:sp>
      <p:cxnSp>
        <p:nvCxnSpPr>
          <p:cNvPr id="260" name="Google Shape;260;p22"/>
          <p:cNvCxnSpPr>
            <a:cxnSpLocks/>
          </p:cNvCxnSpPr>
          <p:nvPr/>
        </p:nvCxnSpPr>
        <p:spPr>
          <a:xfrm flipV="1">
            <a:off x="1857464" y="856691"/>
            <a:ext cx="6539023" cy="1712"/>
          </a:xfrm>
          <a:prstGeom prst="straightConnector1">
            <a:avLst/>
          </a:prstGeom>
          <a:noFill/>
          <a:ln w="38100" cap="flat" cmpd="sng">
            <a:solidFill>
              <a:schemeClr val="accent1"/>
            </a:solidFill>
            <a:prstDash val="solid"/>
            <a:round/>
            <a:headEnd type="none" w="med" len="med"/>
            <a:tailEnd type="none" w="med" len="med"/>
          </a:ln>
        </p:spPr>
      </p:cxnSp>
      <p:grpSp>
        <p:nvGrpSpPr>
          <p:cNvPr id="11" name="Google Shape;4796;p45">
            <a:extLst>
              <a:ext uri="{FF2B5EF4-FFF2-40B4-BE49-F238E27FC236}">
                <a16:creationId xmlns:a16="http://schemas.microsoft.com/office/drawing/2014/main" id="{9C8F0B16-23FA-4689-AAA0-B9E76D6327AE}"/>
              </a:ext>
            </a:extLst>
          </p:cNvPr>
          <p:cNvGrpSpPr/>
          <p:nvPr/>
        </p:nvGrpSpPr>
        <p:grpSpPr>
          <a:xfrm>
            <a:off x="56706" y="2061387"/>
            <a:ext cx="1713926" cy="1733542"/>
            <a:chOff x="899850" y="4992125"/>
            <a:chExt cx="481825" cy="481825"/>
          </a:xfrm>
          <a:solidFill>
            <a:schemeClr val="accent1">
              <a:lumMod val="75000"/>
            </a:schemeClr>
          </a:solidFill>
        </p:grpSpPr>
        <p:sp>
          <p:nvSpPr>
            <p:cNvPr id="12" name="Google Shape;4797;p45">
              <a:extLst>
                <a:ext uri="{FF2B5EF4-FFF2-40B4-BE49-F238E27FC236}">
                  <a16:creationId xmlns:a16="http://schemas.microsoft.com/office/drawing/2014/main" id="{C9536A61-469D-4F7F-9DFC-0C0EFBC2EAAB}"/>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98;p45">
              <a:extLst>
                <a:ext uri="{FF2B5EF4-FFF2-40B4-BE49-F238E27FC236}">
                  <a16:creationId xmlns:a16="http://schemas.microsoft.com/office/drawing/2014/main" id="{553018C1-2034-4C51-AF6D-0BA1B5CA1412}"/>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99;p45">
              <a:extLst>
                <a:ext uri="{FF2B5EF4-FFF2-40B4-BE49-F238E27FC236}">
                  <a16:creationId xmlns:a16="http://schemas.microsoft.com/office/drawing/2014/main" id="{9DC2379B-7223-4F3E-BB62-0D188E552187}"/>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5" name="Google Shape;260;p22">
            <a:extLst>
              <a:ext uri="{FF2B5EF4-FFF2-40B4-BE49-F238E27FC236}">
                <a16:creationId xmlns:a16="http://schemas.microsoft.com/office/drawing/2014/main" id="{80F58141-9283-4281-ADBE-5985C16C8DA0}"/>
              </a:ext>
            </a:extLst>
          </p:cNvPr>
          <p:cNvCxnSpPr>
            <a:cxnSpLocks/>
          </p:cNvCxnSpPr>
          <p:nvPr/>
        </p:nvCxnSpPr>
        <p:spPr>
          <a:xfrm>
            <a:off x="5126975" y="856691"/>
            <a:ext cx="3480391" cy="0"/>
          </a:xfrm>
          <a:prstGeom prst="straightConnector1">
            <a:avLst/>
          </a:prstGeom>
          <a:noFill/>
          <a:ln w="38100" cap="flat" cmpd="sng">
            <a:solidFill>
              <a:schemeClr val="bg1"/>
            </a:solidFill>
            <a:prstDash val="solid"/>
            <a:round/>
            <a:headEnd type="none" w="med" len="med"/>
            <a:tailEnd type="none" w="med" len="med"/>
          </a:ln>
        </p:spPr>
      </p:cxnSp>
      <p:sp>
        <p:nvSpPr>
          <p:cNvPr id="16" name="TextBox 15">
            <a:extLst>
              <a:ext uri="{FF2B5EF4-FFF2-40B4-BE49-F238E27FC236}">
                <a16:creationId xmlns:a16="http://schemas.microsoft.com/office/drawing/2014/main" id="{56C526FF-634D-4F98-9541-5FCC96A37A0A}"/>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4</a:t>
            </a:fld>
            <a:endParaRPr lang="en-US" sz="2000" dirty="0">
              <a:solidFill>
                <a:schemeClr val="bg1"/>
              </a:solidFill>
              <a:latin typeface="Roboto Black" panose="02000000000000000000" pitchFamily="2" charset="0"/>
              <a:ea typeface="Roboto Black"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barn(inVertical)">
                                      <p:cBhvr>
                                        <p:cTn id="10" dur="750"/>
                                        <p:tgtEl>
                                          <p:spTgt spid="258"/>
                                        </p:tgtEl>
                                      </p:cBhvr>
                                    </p:animEffect>
                                  </p:childTnLst>
                                </p:cTn>
                              </p:par>
                              <p:par>
                                <p:cTn id="11" presetID="22" presetClass="entr" presetSubtype="4"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wipe(down)">
                                      <p:cBhvr>
                                        <p:cTn id="13" dur="750"/>
                                        <p:tgtEl>
                                          <p:spTgt spid="260"/>
                                        </p:tgtEl>
                                      </p:cBhvr>
                                    </p:animEffect>
                                  </p:childTnLst>
                                </p:cTn>
                              </p:par>
                            </p:childTnLst>
                          </p:cTn>
                        </p:par>
                        <p:par>
                          <p:cTn id="14" fill="hold">
                            <p:stCondLst>
                              <p:cond delay="750"/>
                            </p:stCondLst>
                            <p:childTnLst>
                              <p:par>
                                <p:cTn id="15" presetID="1" presetClass="entr" presetSubtype="0" fill="hold" grpId="0" nodeType="afterEffect">
                                  <p:stCondLst>
                                    <p:cond delay="0"/>
                                  </p:stCondLst>
                                  <p:iterate type="lt">
                                    <p:tmAbs val="50"/>
                                  </p:iterate>
                                  <p:childTnLst>
                                    <p:set>
                                      <p:cBhvr>
                                        <p:cTn id="16" dur="1" fill="hold">
                                          <p:stCondLst>
                                            <p:cond delay="0"/>
                                          </p:stCondLst>
                                        </p:cTn>
                                        <p:tgtEl>
                                          <p:spTgt spid="259">
                                            <p:txEl>
                                              <p:pRg st="0" end="0"/>
                                            </p:txEl>
                                          </p:spTgt>
                                        </p:tgtEl>
                                        <p:attrNameLst>
                                          <p:attrName>style.visibility</p:attrName>
                                        </p:attrNameLst>
                                      </p:cBhvr>
                                      <p:to>
                                        <p:strVal val="visible"/>
                                      </p:to>
                                    </p:set>
                                  </p:childTnLst>
                                </p:cTn>
                              </p:par>
                            </p:childTnLst>
                          </p:cTn>
                        </p:par>
                        <p:par>
                          <p:cTn id="17" fill="hold">
                            <p:stCondLst>
                              <p:cond delay="4651"/>
                            </p:stCondLst>
                            <p:childTnLst>
                              <p:par>
                                <p:cTn id="18" presetID="1" presetClass="entr" presetSubtype="0" fill="hold" grpId="0" nodeType="afterEffect">
                                  <p:stCondLst>
                                    <p:cond delay="0"/>
                                  </p:stCondLst>
                                  <p:iterate type="lt">
                                    <p:tmAbs val="50"/>
                                  </p:iterate>
                                  <p:childTnLst>
                                    <p:set>
                                      <p:cBhvr>
                                        <p:cTn id="19" dur="1" fill="hold">
                                          <p:stCondLst>
                                            <p:cond delay="0"/>
                                          </p:stCondLst>
                                        </p:cTn>
                                        <p:tgtEl>
                                          <p:spTgt spid="259">
                                            <p:txEl>
                                              <p:pRg st="2" end="2"/>
                                            </p:txEl>
                                          </p:spTgt>
                                        </p:tgtEl>
                                        <p:attrNameLst>
                                          <p:attrName>style.visibility</p:attrName>
                                        </p:attrNameLst>
                                      </p:cBhvr>
                                      <p:to>
                                        <p:strVal val="visible"/>
                                      </p:to>
                                    </p:set>
                                  </p:childTnLst>
                                </p:cTn>
                              </p:par>
                            </p:childTnLst>
                          </p:cTn>
                        </p:par>
                        <p:par>
                          <p:cTn id="20" fill="hold">
                            <p:stCondLst>
                              <p:cond delay="14252"/>
                            </p:stCondLst>
                            <p:childTnLst>
                              <p:par>
                                <p:cTn id="21" presetID="1" presetClass="entr" presetSubtype="0" fill="hold" grpId="0" nodeType="afterEffect">
                                  <p:stCondLst>
                                    <p:cond delay="0"/>
                                  </p:stCondLst>
                                  <p:iterate type="lt">
                                    <p:tmAbs val="50"/>
                                  </p:iterate>
                                  <p:childTnLst>
                                    <p:set>
                                      <p:cBhvr>
                                        <p:cTn id="22" dur="1" fill="hold">
                                          <p:stCondLst>
                                            <p:cond delay="0"/>
                                          </p:stCondLst>
                                        </p:cTn>
                                        <p:tgtEl>
                                          <p:spTgt spid="259">
                                            <p:txEl>
                                              <p:pRg st="4" end="4"/>
                                            </p:txEl>
                                          </p:spTgt>
                                        </p:tgtEl>
                                        <p:attrNameLst>
                                          <p:attrName>style.visibility</p:attrName>
                                        </p:attrNameLst>
                                      </p:cBhvr>
                                      <p:to>
                                        <p:strVal val="visible"/>
                                      </p:to>
                                    </p:set>
                                  </p:childTnLst>
                                </p:cTn>
                              </p:par>
                            </p:childTnLst>
                          </p:cTn>
                        </p:par>
                        <p:par>
                          <p:cTn id="23" fill="hold">
                            <p:stCondLst>
                              <p:cond delay="14453"/>
                            </p:stCondLst>
                            <p:childTnLst>
                              <p:par>
                                <p:cTn id="24" presetID="1" presetClass="entr" presetSubtype="0" fill="hold" grpId="0" nodeType="afterEffect">
                                  <p:stCondLst>
                                    <p:cond delay="0"/>
                                  </p:stCondLst>
                                  <p:iterate type="lt">
                                    <p:tmAbs val="50"/>
                                  </p:iterate>
                                  <p:childTnLst>
                                    <p:set>
                                      <p:cBhvr>
                                        <p:cTn id="25" dur="1" fill="hold">
                                          <p:stCondLst>
                                            <p:cond delay="0"/>
                                          </p:stCondLst>
                                        </p:cTn>
                                        <p:tgtEl>
                                          <p:spTgt spid="259">
                                            <p:txEl>
                                              <p:pRg st="5" end="5"/>
                                            </p:txEl>
                                          </p:spTgt>
                                        </p:tgtEl>
                                        <p:attrNameLst>
                                          <p:attrName>style.visibility</p:attrName>
                                        </p:attrNameLst>
                                      </p:cBhvr>
                                      <p:to>
                                        <p:strVal val="visible"/>
                                      </p:to>
                                    </p:set>
                                  </p:childTnLst>
                                </p:cTn>
                              </p:par>
                            </p:childTnLst>
                          </p:cTn>
                        </p:par>
                        <p:par>
                          <p:cTn id="26" fill="hold">
                            <p:stCondLst>
                              <p:cond delay="14654"/>
                            </p:stCondLst>
                            <p:childTnLst>
                              <p:par>
                                <p:cTn id="27" presetID="1" presetClass="entr" presetSubtype="0" fill="hold" grpId="0" nodeType="afterEffect">
                                  <p:stCondLst>
                                    <p:cond delay="0"/>
                                  </p:stCondLst>
                                  <p:iterate type="lt">
                                    <p:tmAbs val="50"/>
                                  </p:iterate>
                                  <p:childTnLst>
                                    <p:set>
                                      <p:cBhvr>
                                        <p:cTn id="28" dur="1" fill="hold">
                                          <p:stCondLst>
                                            <p:cond delay="0"/>
                                          </p:stCondLst>
                                        </p:cTn>
                                        <p:tgtEl>
                                          <p:spTgt spid="259">
                                            <p:txEl>
                                              <p:pRg st="6" end="6"/>
                                            </p:txEl>
                                          </p:spTgt>
                                        </p:tgtEl>
                                        <p:attrNameLst>
                                          <p:attrName>style.visibility</p:attrName>
                                        </p:attrNameLst>
                                      </p:cBhvr>
                                      <p:to>
                                        <p:strVal val="visible"/>
                                      </p:to>
                                    </p:set>
                                  </p:childTnLst>
                                </p:cTn>
                              </p:par>
                            </p:childTnLst>
                          </p:cTn>
                        </p:par>
                        <p:par>
                          <p:cTn id="29" fill="hold">
                            <p:stCondLst>
                              <p:cond delay="14955"/>
                            </p:stCondLst>
                            <p:childTnLst>
                              <p:par>
                                <p:cTn id="30" presetID="1" presetClass="entr" presetSubtype="0" fill="hold" grpId="0" nodeType="afterEffect">
                                  <p:stCondLst>
                                    <p:cond delay="0"/>
                                  </p:stCondLst>
                                  <p:iterate type="lt">
                                    <p:tmAbs val="50"/>
                                  </p:iterate>
                                  <p:childTnLst>
                                    <p:set>
                                      <p:cBhvr>
                                        <p:cTn id="31" dur="1" fill="hold">
                                          <p:stCondLst>
                                            <p:cond delay="0"/>
                                          </p:stCondLst>
                                        </p:cTn>
                                        <p:tgtEl>
                                          <p:spTgt spid="259">
                                            <p:txEl>
                                              <p:pRg st="7" end="7"/>
                                            </p:txEl>
                                          </p:spTgt>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1219199" y="127562"/>
            <a:ext cx="7134447" cy="7957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chemeClr val="bg1"/>
                </a:solidFill>
              </a:rPr>
              <a:t>Motivation: </a:t>
            </a:r>
            <a:r>
              <a:rPr lang="es" sz="2800" dirty="0">
                <a:solidFill>
                  <a:schemeClr val="accent1"/>
                </a:solidFill>
              </a:rPr>
              <a:t>Why IUT DMS?</a:t>
            </a:r>
            <a:endParaRPr sz="2800" dirty="0">
              <a:solidFill>
                <a:schemeClr val="accent1"/>
              </a:solidFill>
            </a:endParaRPr>
          </a:p>
        </p:txBody>
      </p:sp>
      <p:sp>
        <p:nvSpPr>
          <p:cNvPr id="259" name="Google Shape;259;p22"/>
          <p:cNvSpPr txBox="1">
            <a:spLocks noGrp="1"/>
          </p:cNvSpPr>
          <p:nvPr>
            <p:ph type="subTitle" idx="1"/>
          </p:nvPr>
        </p:nvSpPr>
        <p:spPr>
          <a:xfrm>
            <a:off x="1694122" y="1172311"/>
            <a:ext cx="7323454" cy="3840799"/>
          </a:xfrm>
          <a:prstGeom prst="rect">
            <a:avLst/>
          </a:prstGeom>
        </p:spPr>
        <p:txBody>
          <a:bodyPr spcFirstLastPara="1" wrap="square" lIns="91425" tIns="91425" rIns="91425" bIns="91425" anchor="t" anchorCtr="0">
            <a:noAutofit/>
          </a:bodyPr>
          <a:lstStyle/>
          <a:p>
            <a:pPr marL="342900" lvl="0" algn="just">
              <a:buClr>
                <a:schemeClr val="accent1"/>
              </a:buClr>
              <a:buSzPct val="120000"/>
              <a:buFont typeface="Wingdings" panose="05000000000000000000" pitchFamily="2" charset="2"/>
              <a:buChar char="ü"/>
            </a:pPr>
            <a:r>
              <a:rPr lang="en-US" sz="2000" dirty="0"/>
              <a:t>Currently we do not have any digitalized system for maintaining the dormitory to the best of our knowledge.</a:t>
            </a:r>
          </a:p>
          <a:p>
            <a:pPr marL="0" lvl="0" indent="0" algn="just">
              <a:buClr>
                <a:schemeClr val="accent1"/>
              </a:buClr>
              <a:buSzPct val="120000"/>
            </a:pPr>
            <a:endParaRPr lang="en-US" sz="2000" dirty="0"/>
          </a:p>
          <a:p>
            <a:pPr marL="342900" lvl="0" algn="just">
              <a:buClr>
                <a:schemeClr val="accent1"/>
              </a:buClr>
              <a:buSzPct val="120000"/>
              <a:buFont typeface="Wingdings" panose="05000000000000000000" pitchFamily="2" charset="2"/>
              <a:buChar char="ü"/>
            </a:pPr>
            <a:r>
              <a:rPr lang="en-US" sz="2000" dirty="0"/>
              <a:t>No way of sending announcement digitally only to the residential student.</a:t>
            </a:r>
          </a:p>
          <a:p>
            <a:pPr marL="0" lvl="0" indent="0" algn="just">
              <a:buClr>
                <a:schemeClr val="accent1"/>
              </a:buClr>
              <a:buSzPct val="120000"/>
            </a:pPr>
            <a:endParaRPr lang="en-US" sz="2000" dirty="0"/>
          </a:p>
          <a:p>
            <a:pPr marL="342900" lvl="0" algn="just">
              <a:buClr>
                <a:schemeClr val="accent1"/>
              </a:buClr>
              <a:buSzPct val="120000"/>
              <a:buFont typeface="Wingdings" panose="05000000000000000000" pitchFamily="2" charset="2"/>
              <a:buChar char="ü"/>
            </a:pPr>
            <a:r>
              <a:rPr lang="en-US" sz="2000" dirty="0"/>
              <a:t>A student has to request for any resource manually. We want to implement this in an automated way. </a:t>
            </a:r>
          </a:p>
          <a:p>
            <a:pPr marL="0" lvl="0" indent="0" algn="just">
              <a:buClr>
                <a:schemeClr val="accent1"/>
              </a:buClr>
              <a:buSzPct val="120000"/>
            </a:pPr>
            <a:endParaRPr lang="en-US" sz="2000" dirty="0"/>
          </a:p>
          <a:p>
            <a:pPr marL="342900" lvl="0" algn="just">
              <a:buClr>
                <a:schemeClr val="accent1"/>
              </a:buClr>
              <a:buSzPct val="120000"/>
              <a:buFont typeface="Wingdings" panose="05000000000000000000" pitchFamily="2" charset="2"/>
              <a:buChar char="ü"/>
            </a:pPr>
            <a:r>
              <a:rPr lang="en-US" sz="2000" dirty="0"/>
              <a:t>If a student won’t stay in the hall for next day(s), there is a chance that his/her prepared meal might be wasted. We want to prevent that through this web application. </a:t>
            </a:r>
            <a:endParaRPr sz="2000" dirty="0"/>
          </a:p>
        </p:txBody>
      </p:sp>
      <p:grpSp>
        <p:nvGrpSpPr>
          <p:cNvPr id="18" name="Google Shape;9355;p55">
            <a:extLst>
              <a:ext uri="{FF2B5EF4-FFF2-40B4-BE49-F238E27FC236}">
                <a16:creationId xmlns:a16="http://schemas.microsoft.com/office/drawing/2014/main" id="{FF09DA2C-70F8-4EDD-853F-67B8581A0BD6}"/>
              </a:ext>
            </a:extLst>
          </p:cNvPr>
          <p:cNvGrpSpPr/>
          <p:nvPr/>
        </p:nvGrpSpPr>
        <p:grpSpPr>
          <a:xfrm>
            <a:off x="56707" y="1963480"/>
            <a:ext cx="1567698" cy="1739301"/>
            <a:chOff x="581525" y="3254850"/>
            <a:chExt cx="297750" cy="294575"/>
          </a:xfrm>
          <a:solidFill>
            <a:schemeClr val="accent1"/>
          </a:solidFill>
        </p:grpSpPr>
        <p:sp>
          <p:nvSpPr>
            <p:cNvPr id="19" name="Google Shape;9356;p55">
              <a:extLst>
                <a:ext uri="{FF2B5EF4-FFF2-40B4-BE49-F238E27FC236}">
                  <a16:creationId xmlns:a16="http://schemas.microsoft.com/office/drawing/2014/main" id="{F50B1F83-71D6-4638-8E96-E2E4ABA2AC29}"/>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 name="Google Shape;9357;p55">
              <a:extLst>
                <a:ext uri="{FF2B5EF4-FFF2-40B4-BE49-F238E27FC236}">
                  <a16:creationId xmlns:a16="http://schemas.microsoft.com/office/drawing/2014/main" id="{E49762A7-53C7-435A-A86A-63901C7F8F15}"/>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 name="Google Shape;9358;p55">
              <a:extLst>
                <a:ext uri="{FF2B5EF4-FFF2-40B4-BE49-F238E27FC236}">
                  <a16:creationId xmlns:a16="http://schemas.microsoft.com/office/drawing/2014/main" id="{D3E66D91-1BA9-40FD-84F1-A750CCCAD068}"/>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4" name="Group 3">
            <a:extLst>
              <a:ext uri="{FF2B5EF4-FFF2-40B4-BE49-F238E27FC236}">
                <a16:creationId xmlns:a16="http://schemas.microsoft.com/office/drawing/2014/main" id="{62C0E066-FA39-4CA8-B5A7-F4E91975F697}"/>
              </a:ext>
            </a:extLst>
          </p:cNvPr>
          <p:cNvGrpSpPr/>
          <p:nvPr/>
        </p:nvGrpSpPr>
        <p:grpSpPr>
          <a:xfrm>
            <a:off x="2188211" y="923269"/>
            <a:ext cx="6165435" cy="1413"/>
            <a:chOff x="2769458" y="1500903"/>
            <a:chExt cx="6165435" cy="1413"/>
          </a:xfrm>
          <a:effectLst>
            <a:outerShdw blurRad="152400" dist="317500" dir="5400000" sx="90000" sy="-19000" rotWithShape="0">
              <a:prstClr val="black">
                <a:alpha val="15000"/>
              </a:prstClr>
            </a:outerShdw>
          </a:effectLst>
        </p:grpSpPr>
        <p:cxnSp>
          <p:nvCxnSpPr>
            <p:cNvPr id="260" name="Google Shape;260;p22"/>
            <p:cNvCxnSpPr>
              <a:cxnSpLocks/>
            </p:cNvCxnSpPr>
            <p:nvPr/>
          </p:nvCxnSpPr>
          <p:spPr>
            <a:xfrm>
              <a:off x="2769458" y="1500903"/>
              <a:ext cx="6165435" cy="1413"/>
            </a:xfrm>
            <a:prstGeom prst="straightConnector1">
              <a:avLst/>
            </a:prstGeom>
            <a:noFill/>
            <a:ln w="38100" cap="flat" cmpd="sng">
              <a:solidFill>
                <a:schemeClr val="accent1"/>
              </a:solidFill>
              <a:prstDash val="solid"/>
              <a:round/>
              <a:headEnd type="none" w="med" len="med"/>
              <a:tailEnd type="none" w="med" len="med"/>
            </a:ln>
          </p:spPr>
        </p:cxnSp>
        <p:cxnSp>
          <p:nvCxnSpPr>
            <p:cNvPr id="22" name="Google Shape;260;p22">
              <a:extLst>
                <a:ext uri="{FF2B5EF4-FFF2-40B4-BE49-F238E27FC236}">
                  <a16:creationId xmlns:a16="http://schemas.microsoft.com/office/drawing/2014/main" id="{F6FD1FD3-AFCA-4C9B-978D-8E68429C5C4F}"/>
                </a:ext>
              </a:extLst>
            </p:cNvPr>
            <p:cNvCxnSpPr>
              <a:cxnSpLocks/>
            </p:cNvCxnSpPr>
            <p:nvPr/>
          </p:nvCxnSpPr>
          <p:spPr>
            <a:xfrm>
              <a:off x="5209953" y="1500903"/>
              <a:ext cx="3724940" cy="0"/>
            </a:xfrm>
            <a:prstGeom prst="straightConnector1">
              <a:avLst/>
            </a:prstGeom>
            <a:noFill/>
            <a:ln w="38100" cap="flat" cmpd="sng">
              <a:solidFill>
                <a:schemeClr val="bg1"/>
              </a:solidFill>
              <a:prstDash val="solid"/>
              <a:round/>
              <a:headEnd type="none" w="med" len="med"/>
              <a:tailEnd type="none" w="med" len="med"/>
            </a:ln>
          </p:spPr>
        </p:cxnSp>
      </p:grpSp>
      <p:sp>
        <p:nvSpPr>
          <p:cNvPr id="11" name="TextBox 10">
            <a:extLst>
              <a:ext uri="{FF2B5EF4-FFF2-40B4-BE49-F238E27FC236}">
                <a16:creationId xmlns:a16="http://schemas.microsoft.com/office/drawing/2014/main" id="{2066BC40-E37E-49D5-8810-07C20E718186}"/>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5</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94866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barn(inVertical)">
                                      <p:cBhvr>
                                        <p:cTn id="7" dur="750"/>
                                        <p:tgtEl>
                                          <p:spTgt spid="258"/>
                                        </p:tgtEl>
                                      </p:cBhvr>
                                    </p:animEffect>
                                  </p:childTnLst>
                                </p:cTn>
                              </p:par>
                            </p:childTnLst>
                          </p:cTn>
                        </p:par>
                        <p:par>
                          <p:cTn id="8" fill="hold">
                            <p:stCondLst>
                              <p:cond delay="750"/>
                            </p:stCondLst>
                            <p:childTnLst>
                              <p:par>
                                <p:cTn id="9" presetID="1" presetClass="entr" presetSubtype="0" fill="hold" grpId="0" nodeType="afterEffect">
                                  <p:stCondLst>
                                    <p:cond delay="0"/>
                                  </p:stCondLst>
                                  <p:iterate type="lt">
                                    <p:tmAbs val="50"/>
                                  </p:iterate>
                                  <p:childTnLst>
                                    <p:set>
                                      <p:cBhvr>
                                        <p:cTn id="10" dur="1" fill="hold">
                                          <p:stCondLst>
                                            <p:cond delay="0"/>
                                          </p:stCondLst>
                                        </p:cTn>
                                        <p:tgtEl>
                                          <p:spTgt spid="2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2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2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249154" y="283043"/>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921488" y="830194"/>
            <a:ext cx="7837459" cy="3707930"/>
          </a:xfrm>
          <a:prstGeom prst="rect">
            <a:avLst/>
          </a:prstGeom>
        </p:spPr>
        <p:txBody>
          <a:bodyPr spcFirstLastPara="1" wrap="square" lIns="91425" tIns="91425" rIns="91425" bIns="91425" anchor="t" anchorCtr="0">
            <a:noAutofit/>
          </a:bodyPr>
          <a:lstStyle/>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Authentication</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Student Information</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Room Allocation</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Mail/Announcement Sending</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Resource Request</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Student Announcement</a:t>
            </a:r>
          </a:p>
          <a:p>
            <a:pPr marL="342900" lvl="0" algn="just" rtl="0">
              <a:spcBef>
                <a:spcPts val="600"/>
              </a:spcBef>
              <a:spcAft>
                <a:spcPts val="600"/>
              </a:spcAft>
              <a:buClr>
                <a:schemeClr val="accent1"/>
              </a:buClr>
              <a:buSzPct val="108000"/>
              <a:buFont typeface="Wingdings" panose="05000000000000000000" pitchFamily="2" charset="2"/>
              <a:buChar char="ü"/>
            </a:pPr>
            <a:r>
              <a:rPr lang="en-US" sz="2400" dirty="0"/>
              <a:t>Meal Cancelation</a:t>
            </a:r>
          </a:p>
        </p:txBody>
      </p:sp>
      <p:cxnSp>
        <p:nvCxnSpPr>
          <p:cNvPr id="287" name="Google Shape;287;p23"/>
          <p:cNvCxnSpPr>
            <a:cxnSpLocks/>
          </p:cNvCxnSpPr>
          <p:nvPr/>
        </p:nvCxnSpPr>
        <p:spPr>
          <a:xfrm>
            <a:off x="687572" y="830193"/>
            <a:ext cx="8071376" cy="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12" name="TextBox 11">
            <a:extLst>
              <a:ext uri="{FF2B5EF4-FFF2-40B4-BE49-F238E27FC236}">
                <a16:creationId xmlns:a16="http://schemas.microsoft.com/office/drawing/2014/main" id="{7FF09669-1358-4D68-8FDD-2F9721D2FE88}"/>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6</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50916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0"/>
                                  </p:iterate>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70"/>
                                  </p:iterate>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70"/>
                                  </p:iterate>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70"/>
                                  </p:iterate>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70"/>
                                  </p:iterate>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70"/>
                                  </p:iterate>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59" y="2764331"/>
            <a:ext cx="5302103"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Student &amp; Provost - both can sign up &amp; sign in using this web application.</a:t>
            </a:r>
            <a:endParaRPr sz="2000" dirty="0"/>
          </a:p>
        </p:txBody>
      </p:sp>
      <p:sp>
        <p:nvSpPr>
          <p:cNvPr id="275" name="Google Shape;275;p23"/>
          <p:cNvSpPr txBox="1">
            <a:spLocks noGrp="1"/>
          </p:cNvSpPr>
          <p:nvPr>
            <p:ph type="ctrTitle"/>
          </p:nvPr>
        </p:nvSpPr>
        <p:spPr>
          <a:xfrm>
            <a:off x="4265361" y="1906583"/>
            <a:ext cx="3550322" cy="6933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accent1"/>
                </a:solidFill>
              </a:rPr>
              <a:t>Authentication</a:t>
            </a:r>
            <a:endParaRPr sz="28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ECECF83C-3B61-4DE4-9E1A-0CE8058CBBB7}"/>
              </a:ext>
            </a:extLst>
          </p:cNvPr>
          <p:cNvGrpSpPr/>
          <p:nvPr/>
        </p:nvGrpSpPr>
        <p:grpSpPr>
          <a:xfrm>
            <a:off x="385053" y="2303958"/>
            <a:ext cx="1521719" cy="1098462"/>
            <a:chOff x="838709" y="3055275"/>
            <a:chExt cx="1114548" cy="896525"/>
          </a:xfrm>
        </p:grpSpPr>
        <p:sp>
          <p:nvSpPr>
            <p:cNvPr id="22" name="Google Shape;278;p23">
              <a:extLst>
                <a:ext uri="{FF2B5EF4-FFF2-40B4-BE49-F238E27FC236}">
                  <a16:creationId xmlns:a16="http://schemas.microsoft.com/office/drawing/2014/main" id="{EA17F7EE-59ED-4DC9-9D8A-2032E3370AFC}"/>
                </a:ext>
              </a:extLst>
            </p:cNvPr>
            <p:cNvSpPr/>
            <p:nvPr/>
          </p:nvSpPr>
          <p:spPr>
            <a:xfrm>
              <a:off x="838709" y="3055275"/>
              <a:ext cx="1114548" cy="896525"/>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23">
              <a:extLst>
                <a:ext uri="{FF2B5EF4-FFF2-40B4-BE49-F238E27FC236}">
                  <a16:creationId xmlns:a16="http://schemas.microsoft.com/office/drawing/2014/main" id="{F8BA0130-F3C8-4851-B83D-B37885507F73}"/>
                </a:ext>
              </a:extLst>
            </p:cNvPr>
            <p:cNvSpPr/>
            <p:nvPr/>
          </p:nvSpPr>
          <p:spPr>
            <a:xfrm>
              <a:off x="1221648" y="3204519"/>
              <a:ext cx="348667" cy="44801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TextBox 9">
            <a:extLst>
              <a:ext uri="{FF2B5EF4-FFF2-40B4-BE49-F238E27FC236}">
                <a16:creationId xmlns:a16="http://schemas.microsoft.com/office/drawing/2014/main" id="{C56EB382-CBC9-4E3A-BD09-C58B9BB62F03}"/>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7</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470422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59" y="2764331"/>
            <a:ext cx="5302103"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Details of the residential students ( Phone number, Blood Group, Student ID, Room Number, Parents contact number, Address ) will be available for provost.</a:t>
            </a:r>
            <a:endParaRPr sz="2000" dirty="0"/>
          </a:p>
        </p:txBody>
      </p:sp>
      <p:sp>
        <p:nvSpPr>
          <p:cNvPr id="275" name="Google Shape;275;p23"/>
          <p:cNvSpPr txBox="1">
            <a:spLocks noGrp="1"/>
          </p:cNvSpPr>
          <p:nvPr>
            <p:ph type="ctrTitle"/>
          </p:nvPr>
        </p:nvSpPr>
        <p:spPr>
          <a:xfrm>
            <a:off x="4265361" y="1906583"/>
            <a:ext cx="3550322" cy="693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chemeClr val="accent1"/>
                </a:solidFill>
              </a:rPr>
              <a:t>Student Information</a:t>
            </a:r>
            <a:endParaRPr sz="28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9" name="Group 8">
            <a:extLst>
              <a:ext uri="{FF2B5EF4-FFF2-40B4-BE49-F238E27FC236}">
                <a16:creationId xmlns:a16="http://schemas.microsoft.com/office/drawing/2014/main" id="{321C7699-ACED-479C-A594-F82B101D16D1}"/>
              </a:ext>
            </a:extLst>
          </p:cNvPr>
          <p:cNvGrpSpPr/>
          <p:nvPr/>
        </p:nvGrpSpPr>
        <p:grpSpPr>
          <a:xfrm>
            <a:off x="311700" y="2411764"/>
            <a:ext cx="2133788" cy="1486842"/>
            <a:chOff x="114453" y="1935677"/>
            <a:chExt cx="397912" cy="231332"/>
          </a:xfrm>
          <a:solidFill>
            <a:schemeClr val="accent1"/>
          </a:solidFill>
        </p:grpSpPr>
        <p:grpSp>
          <p:nvGrpSpPr>
            <p:cNvPr id="11" name="Google Shape;5082;p45">
              <a:extLst>
                <a:ext uri="{FF2B5EF4-FFF2-40B4-BE49-F238E27FC236}">
                  <a16:creationId xmlns:a16="http://schemas.microsoft.com/office/drawing/2014/main" id="{DAA45978-F18B-4BD9-BFC5-1B2CA7DA4785}"/>
                </a:ext>
              </a:extLst>
            </p:cNvPr>
            <p:cNvGrpSpPr/>
            <p:nvPr/>
          </p:nvGrpSpPr>
          <p:grpSpPr>
            <a:xfrm>
              <a:off x="114453" y="1935677"/>
              <a:ext cx="187845" cy="231308"/>
              <a:chOff x="3316000" y="4399325"/>
              <a:chExt cx="392325" cy="483100"/>
            </a:xfrm>
            <a:grpFill/>
          </p:grpSpPr>
          <p:sp>
            <p:nvSpPr>
              <p:cNvPr id="15" name="Google Shape;5083;p45">
                <a:extLst>
                  <a:ext uri="{FF2B5EF4-FFF2-40B4-BE49-F238E27FC236}">
                    <a16:creationId xmlns:a16="http://schemas.microsoft.com/office/drawing/2014/main" id="{2C23B444-31B3-49A8-8E14-3DFA5296D725}"/>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084;p45">
                <a:extLst>
                  <a:ext uri="{FF2B5EF4-FFF2-40B4-BE49-F238E27FC236}">
                    <a16:creationId xmlns:a16="http://schemas.microsoft.com/office/drawing/2014/main" id="{AB6CCF9B-1E9B-4A4E-8645-73AB7D4B6A90}"/>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5085;p45">
              <a:extLst>
                <a:ext uri="{FF2B5EF4-FFF2-40B4-BE49-F238E27FC236}">
                  <a16:creationId xmlns:a16="http://schemas.microsoft.com/office/drawing/2014/main" id="{C603BFBE-8B95-4E91-A2AA-7483499AACD4}"/>
                </a:ext>
              </a:extLst>
            </p:cNvPr>
            <p:cNvGrpSpPr/>
            <p:nvPr/>
          </p:nvGrpSpPr>
          <p:grpSpPr>
            <a:xfrm>
              <a:off x="339626" y="1935677"/>
              <a:ext cx="172739" cy="231332"/>
              <a:chOff x="3926225" y="4399275"/>
              <a:chExt cx="360775" cy="483150"/>
            </a:xfrm>
            <a:grpFill/>
          </p:grpSpPr>
          <p:sp>
            <p:nvSpPr>
              <p:cNvPr id="13" name="Google Shape;5086;p45">
                <a:extLst>
                  <a:ext uri="{FF2B5EF4-FFF2-40B4-BE49-F238E27FC236}">
                    <a16:creationId xmlns:a16="http://schemas.microsoft.com/office/drawing/2014/main" id="{E1BF45F3-ADC8-4894-88B7-9E9F819F77BD}"/>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087;p45">
                <a:extLst>
                  <a:ext uri="{FF2B5EF4-FFF2-40B4-BE49-F238E27FC236}">
                    <a16:creationId xmlns:a16="http://schemas.microsoft.com/office/drawing/2014/main" id="{41B9B0E3-9D4B-4F65-9CDD-93382D798AE0}"/>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0BABBD73-8DE3-4DD3-8D19-ECEA8C3A73EA}"/>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8</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6782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CORE  FEATURES</a:t>
            </a:r>
            <a:endParaRPr sz="3600" dirty="0"/>
          </a:p>
        </p:txBody>
      </p:sp>
      <p:sp>
        <p:nvSpPr>
          <p:cNvPr id="272" name="Google Shape;272;p23"/>
          <p:cNvSpPr txBox="1">
            <a:spLocks noGrp="1"/>
          </p:cNvSpPr>
          <p:nvPr>
            <p:ph type="subTitle" idx="1"/>
          </p:nvPr>
        </p:nvSpPr>
        <p:spPr>
          <a:xfrm>
            <a:off x="3742659" y="2764331"/>
            <a:ext cx="5302103" cy="1616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t>Using this website, Room &amp; Bed can be allocated to the student.</a:t>
            </a:r>
            <a:endParaRPr sz="2000" dirty="0"/>
          </a:p>
        </p:txBody>
      </p:sp>
      <p:sp>
        <p:nvSpPr>
          <p:cNvPr id="275" name="Google Shape;275;p23"/>
          <p:cNvSpPr txBox="1">
            <a:spLocks noGrp="1"/>
          </p:cNvSpPr>
          <p:nvPr>
            <p:ph type="ctrTitle"/>
          </p:nvPr>
        </p:nvSpPr>
        <p:spPr>
          <a:xfrm>
            <a:off x="4118344" y="1920969"/>
            <a:ext cx="3328743" cy="6933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800" dirty="0">
                <a:solidFill>
                  <a:schemeClr val="accent1"/>
                </a:solidFill>
              </a:rPr>
              <a:t>Room Allocation</a:t>
            </a:r>
            <a:endParaRPr sz="2800" dirty="0">
              <a:solidFill>
                <a:schemeClr val="accent1"/>
              </a:solidFill>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4061;p44">
            <a:extLst>
              <a:ext uri="{FF2B5EF4-FFF2-40B4-BE49-F238E27FC236}">
                <a16:creationId xmlns:a16="http://schemas.microsoft.com/office/drawing/2014/main" id="{E4D14763-2B19-47B3-AAEB-050843DF3EBF}"/>
              </a:ext>
            </a:extLst>
          </p:cNvPr>
          <p:cNvSpPr/>
          <p:nvPr/>
        </p:nvSpPr>
        <p:spPr>
          <a:xfrm>
            <a:off x="3813544" y="2143645"/>
            <a:ext cx="304800" cy="320624"/>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 name="Picture 22" descr="Free Resource Allocation Icon of Line style - Available in SVG, PNG, EPS,  AI &amp; Icon fonts">
            <a:extLst>
              <a:ext uri="{FF2B5EF4-FFF2-40B4-BE49-F238E27FC236}">
                <a16:creationId xmlns:a16="http://schemas.microsoft.com/office/drawing/2014/main" id="{C20D4FF4-D239-4F6E-B75B-979FD4943F67}"/>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39019" y="2054091"/>
            <a:ext cx="1937223" cy="1616279"/>
          </a:xfrm>
          <a:prstGeom prst="rect">
            <a:avLst/>
          </a:prstGeom>
          <a:noFill/>
        </p:spPr>
      </p:pic>
      <p:sp>
        <p:nvSpPr>
          <p:cNvPr id="8" name="TextBox 7">
            <a:extLst>
              <a:ext uri="{FF2B5EF4-FFF2-40B4-BE49-F238E27FC236}">
                <a16:creationId xmlns:a16="http://schemas.microsoft.com/office/drawing/2014/main" id="{2BFC5529-D00C-4DC0-B1CA-0FBDF4E29D5F}"/>
              </a:ext>
            </a:extLst>
          </p:cNvPr>
          <p:cNvSpPr txBox="1"/>
          <p:nvPr/>
        </p:nvSpPr>
        <p:spPr>
          <a:xfrm>
            <a:off x="249154" y="4597573"/>
            <a:ext cx="333746" cy="400110"/>
          </a:xfrm>
          <a:prstGeom prst="rect">
            <a:avLst/>
          </a:prstGeom>
          <a:noFill/>
        </p:spPr>
        <p:txBody>
          <a:bodyPr wrap="none" rtlCol="0">
            <a:spAutoFit/>
          </a:bodyPr>
          <a:lstStyle/>
          <a:p>
            <a:fld id="{40A19C92-048E-41D3-8582-8F1D99097B36}" type="slidenum">
              <a:rPr lang="en-US" sz="2000" smtClean="0">
                <a:solidFill>
                  <a:schemeClr val="bg1"/>
                </a:solidFill>
                <a:latin typeface="Roboto Black" panose="02000000000000000000" pitchFamily="2" charset="0"/>
                <a:ea typeface="Roboto Black" panose="02000000000000000000" pitchFamily="2" charset="0"/>
              </a:rPr>
              <a:t>9</a:t>
            </a:fld>
            <a:endParaRPr lang="en-US" sz="2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15920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70"/>
                                  </p:iterate>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2.4|2.3|2.4|2.4|2.2"/>
</p:tagLst>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TotalTime>
  <Words>618</Words>
  <Application>Microsoft Office PowerPoint</Application>
  <PresentationFormat>On-screen Show (16:9)</PresentationFormat>
  <Paragraphs>123</Paragraphs>
  <Slides>18</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Roboto Light</vt:lpstr>
      <vt:lpstr>Roboto Mono Regular</vt:lpstr>
      <vt:lpstr>Roboto</vt:lpstr>
      <vt:lpstr>Wingdings</vt:lpstr>
      <vt:lpstr>Roboto Black</vt:lpstr>
      <vt:lpstr>Bree Serif</vt:lpstr>
      <vt:lpstr>Roboto Medium</vt:lpstr>
      <vt:lpstr>Arial</vt:lpstr>
      <vt:lpstr>Comic Sans MS</vt:lpstr>
      <vt:lpstr>WEB PROPOSAL</vt:lpstr>
      <vt:lpstr>PowerPoint Presentation</vt:lpstr>
      <vt:lpstr>PowerPoint Presentation</vt:lpstr>
      <vt:lpstr>TABLE OF CONTENTS</vt:lpstr>
      <vt:lpstr>Project Overview: What is IUT DMS?</vt:lpstr>
      <vt:lpstr>Motivation: Why IUT DMS?</vt:lpstr>
      <vt:lpstr>CORE  FEATURES</vt:lpstr>
      <vt:lpstr>CORE  FEATURES</vt:lpstr>
      <vt:lpstr>CORE  FEATURES</vt:lpstr>
      <vt:lpstr>CORE  FEATURES</vt:lpstr>
      <vt:lpstr>CORE  FEATURES</vt:lpstr>
      <vt:lpstr>CORE  FEATURES</vt:lpstr>
      <vt:lpstr>CORE  FEATURES</vt:lpstr>
      <vt:lpstr>CORE  FEATURES</vt:lpstr>
      <vt:lpstr>FRONT END</vt:lpstr>
      <vt:lpstr>TECHNOLOGY</vt:lpstr>
      <vt:lpstr>CHALLENGES</vt:lpstr>
      <vt:lpstr>OUR TIMELINE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cp:lastModifiedBy>Ajwad Abrar</cp:lastModifiedBy>
  <cp:revision>104</cp:revision>
  <dcterms:modified xsi:type="dcterms:W3CDTF">2021-05-02T07:27:16Z</dcterms:modified>
</cp:coreProperties>
</file>